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36"/>
  </p:notesMasterIdLst>
  <p:handoutMasterIdLst>
    <p:handoutMasterId r:id="rId37"/>
  </p:handoutMasterIdLst>
  <p:sldIdLst>
    <p:sldId id="298" r:id="rId2"/>
    <p:sldId id="359" r:id="rId3"/>
    <p:sldId id="360" r:id="rId4"/>
    <p:sldId id="366" r:id="rId5"/>
    <p:sldId id="367" r:id="rId6"/>
    <p:sldId id="369" r:id="rId7"/>
    <p:sldId id="370" r:id="rId8"/>
    <p:sldId id="361" r:id="rId9"/>
    <p:sldId id="368" r:id="rId10"/>
    <p:sldId id="371" r:id="rId11"/>
    <p:sldId id="362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6" r:id="rId23"/>
    <p:sldId id="382" r:id="rId24"/>
    <p:sldId id="383" r:id="rId25"/>
    <p:sldId id="387" r:id="rId26"/>
    <p:sldId id="388" r:id="rId27"/>
    <p:sldId id="384" r:id="rId28"/>
    <p:sldId id="389" r:id="rId29"/>
    <p:sldId id="390" r:id="rId30"/>
    <p:sldId id="391" r:id="rId31"/>
    <p:sldId id="392" r:id="rId32"/>
    <p:sldId id="305" r:id="rId33"/>
    <p:sldId id="364" r:id="rId34"/>
    <p:sldId id="365" r:id="rId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6FB7"/>
    <a:srgbClr val="99DDC6"/>
    <a:srgbClr val="FF8E7B"/>
    <a:srgbClr val="DAE3F3"/>
    <a:srgbClr val="577590"/>
    <a:srgbClr val="FFFBE9"/>
    <a:srgbClr val="498972"/>
    <a:srgbClr val="90BE6D"/>
    <a:srgbClr val="FFCB78"/>
    <a:srgbClr val="F37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321" autoAdjust="0"/>
  </p:normalViewPr>
  <p:slideViewPr>
    <p:cSldViewPr snapToGrid="0">
      <p:cViewPr>
        <p:scale>
          <a:sx n="70" d="100"/>
          <a:sy n="70" d="100"/>
        </p:scale>
        <p:origin x="-1003" y="-389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3" d="100"/>
          <a:sy n="53" d="100"/>
        </p:scale>
        <p:origin x="656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="" xmlns:a16="http://schemas.microsoft.com/office/drawing/2014/main" id="{97CAAA1F-F4DD-450C-A923-AD6DF0E230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06472379-190A-4E66-869F-A7D16D9EED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E4686-08DE-4968-B5FE-398BCEB4809E}" type="datetimeFigureOut">
              <a:rPr lang="zh-TW" altLang="en-US" smtClean="0"/>
              <a:t>2022/10/14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3A8B9A33-A1A5-4CBA-8DF3-8B2293EFB7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26A726FF-1FF2-4B50-BF38-F93E8C17D6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4EFB9-C49E-4A54-8B8A-B1A341A330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84470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2B3D9-4AD9-428E-AB4A-5D696D3CAFA4}" type="datetimeFigureOut">
              <a:rPr lang="zh-TW" altLang="en-US" smtClean="0"/>
              <a:t>2022/10/14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0A15D-B8E6-4875-B5DF-5CF5B43557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429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0A15D-B8E6-4875-B5DF-5CF5B435578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774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="" xmlns:a16="http://schemas.microsoft.com/office/drawing/2014/main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" name="形狀">
            <a:extLst>
              <a:ext uri="{FF2B5EF4-FFF2-40B4-BE49-F238E27FC236}">
                <a16:creationId xmlns="" xmlns:a16="http://schemas.microsoft.com/office/drawing/2014/main" id="{91F63CD3-D26C-40D0-A908-E258A52DC904}"/>
              </a:ext>
            </a:extLst>
          </p:cNvPr>
          <p:cNvSpPr/>
          <p:nvPr userDrawn="1"/>
        </p:nvSpPr>
        <p:spPr>
          <a:xfrm>
            <a:off x="89404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395153981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pyter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"/>
          <p:cNvSpPr/>
          <p:nvPr/>
        </p:nvSpPr>
        <p:spPr>
          <a:xfrm>
            <a:off x="228574" y="323849"/>
            <a:ext cx="11732842" cy="5638385"/>
          </a:xfrm>
          <a:prstGeom prst="roundRect">
            <a:avLst>
              <a:gd name="adj" fmla="val 310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1" name="形狀"/>
          <p:cNvSpPr/>
          <p:nvPr/>
        </p:nvSpPr>
        <p:spPr>
          <a:xfrm>
            <a:off x="228600" y="247650"/>
            <a:ext cx="11732816" cy="110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3" y="0"/>
                </a:moveTo>
                <a:cubicBezTo>
                  <a:pt x="362" y="0"/>
                  <a:pt x="272" y="1"/>
                  <a:pt x="212" y="269"/>
                </a:cubicBezTo>
                <a:cubicBezTo>
                  <a:pt x="125" y="605"/>
                  <a:pt x="57" y="1333"/>
                  <a:pt x="25" y="2258"/>
                </a:cubicBezTo>
                <a:cubicBezTo>
                  <a:pt x="0" y="2900"/>
                  <a:pt x="0" y="3862"/>
                  <a:pt x="0" y="546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5466"/>
                </a:lnTo>
                <a:cubicBezTo>
                  <a:pt x="21600" y="3862"/>
                  <a:pt x="21600" y="2900"/>
                  <a:pt x="21575" y="2258"/>
                </a:cubicBezTo>
                <a:cubicBezTo>
                  <a:pt x="21543" y="1333"/>
                  <a:pt x="21475" y="605"/>
                  <a:pt x="21388" y="269"/>
                </a:cubicBezTo>
                <a:cubicBezTo>
                  <a:pt x="21328" y="1"/>
                  <a:pt x="21238" y="0"/>
                  <a:pt x="21087" y="0"/>
                </a:cubicBezTo>
                <a:lnTo>
                  <a:pt x="513" y="0"/>
                </a:lnTo>
                <a:close/>
              </a:path>
            </a:pathLst>
          </a:custGeom>
          <a:solidFill>
            <a:srgbClr val="DEDEDE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2" name="矩形"/>
          <p:cNvSpPr/>
          <p:nvPr userDrawn="1"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grpSp>
        <p:nvGrpSpPr>
          <p:cNvPr id="137" name="群組"/>
          <p:cNvGrpSpPr/>
          <p:nvPr/>
        </p:nvGrpSpPr>
        <p:grpSpPr>
          <a:xfrm>
            <a:off x="1783736" y="430098"/>
            <a:ext cx="9854284" cy="648793"/>
            <a:chOff x="0" y="0"/>
            <a:chExt cx="19708566" cy="1297585"/>
          </a:xfrm>
        </p:grpSpPr>
        <p:sp>
          <p:nvSpPr>
            <p:cNvPr id="135" name="圓角矩形"/>
            <p:cNvSpPr/>
            <p:nvPr/>
          </p:nvSpPr>
          <p:spPr>
            <a:xfrm>
              <a:off x="0" y="0"/>
              <a:ext cx="19708567" cy="1297586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36" name="形狀"/>
            <p:cNvSpPr/>
            <p:nvPr/>
          </p:nvSpPr>
          <p:spPr>
            <a:xfrm>
              <a:off x="342663" y="191611"/>
              <a:ext cx="857446" cy="96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90BE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38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dirty="0"/>
          </a:p>
        </p:txBody>
      </p:sp>
      <p:sp>
        <p:nvSpPr>
          <p:cNvPr id="140" name="圓形"/>
          <p:cNvSpPr/>
          <p:nvPr/>
        </p:nvSpPr>
        <p:spPr>
          <a:xfrm>
            <a:off x="632225" y="625787"/>
            <a:ext cx="257416" cy="257416"/>
          </a:xfrm>
          <a:prstGeom prst="ellipse">
            <a:avLst/>
          </a:prstGeom>
          <a:solidFill>
            <a:srgbClr val="EC6B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1" name="圓形"/>
          <p:cNvSpPr/>
          <p:nvPr/>
        </p:nvSpPr>
        <p:spPr>
          <a:xfrm>
            <a:off x="971398" y="625787"/>
            <a:ext cx="257416" cy="257416"/>
          </a:xfrm>
          <a:prstGeom prst="ellipse">
            <a:avLst/>
          </a:prstGeom>
          <a:solidFill>
            <a:srgbClr val="F4C04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2" name="圓形"/>
          <p:cNvSpPr/>
          <p:nvPr/>
        </p:nvSpPr>
        <p:spPr>
          <a:xfrm>
            <a:off x="1310571" y="625787"/>
            <a:ext cx="257416" cy="257416"/>
          </a:xfrm>
          <a:prstGeom prst="ellipse">
            <a:avLst/>
          </a:prstGeom>
          <a:solidFill>
            <a:srgbClr val="62C75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" name="文字方塊 13">
            <a:extLst>
              <a:ext uri="{FF2B5EF4-FFF2-40B4-BE49-F238E27FC236}">
                <a16:creationId xmlns="" xmlns:a16="http://schemas.microsoft.com/office/drawing/2014/main" id="{860B3BFE-2F1C-4E24-93EC-C96B839251F8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》III-38</a:t>
            </a:r>
          </a:p>
        </p:txBody>
      </p:sp>
    </p:spTree>
    <p:extLst>
      <p:ext uri="{BB962C8B-B14F-4D97-AF65-F5344CB8AC3E}">
        <p14:creationId xmlns:p14="http://schemas.microsoft.com/office/powerpoint/2010/main" val="70605210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冒險</a:t>
            </a:r>
            <a:r>
              <a:rPr lang="zh-TW" altLang="en-US" dirty="0"/>
              <a:t>旅程</a:t>
            </a:r>
            <a:endParaRPr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="" xmlns:a16="http://schemas.microsoft.com/office/drawing/2014/main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9" name="內容版面配置區 4">
            <a:extLst>
              <a:ext uri="{FF2B5EF4-FFF2-40B4-BE49-F238E27FC236}">
                <a16:creationId xmlns="" xmlns:a16="http://schemas.microsoft.com/office/drawing/2014/main" id="{9311D026-6379-4932-929E-12636B522C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969" y="323829"/>
            <a:ext cx="744854" cy="9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8434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42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43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CB7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4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47" name="群組"/>
          <p:cNvGrpSpPr/>
          <p:nvPr userDrawn="1"/>
        </p:nvGrpSpPr>
        <p:grpSpPr>
          <a:xfrm>
            <a:off x="704170" y="512751"/>
            <a:ext cx="10920922" cy="719020"/>
            <a:chOff x="0" y="0"/>
            <a:chExt cx="21841841" cy="1438038"/>
          </a:xfrm>
        </p:grpSpPr>
        <p:sp>
          <p:nvSpPr>
            <p:cNvPr id="45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46" name="形狀"/>
            <p:cNvSpPr/>
            <p:nvPr userDrawn="1"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</p:grpSp>
      <p:sp>
        <p:nvSpPr>
          <p:cNvPr id="48" name="圓形"/>
          <p:cNvSpPr/>
          <p:nvPr/>
        </p:nvSpPr>
        <p:spPr>
          <a:xfrm>
            <a:off x="5283260" y="1771313"/>
            <a:ext cx="1762740" cy="1762740"/>
          </a:xfrm>
          <a:prstGeom prst="ellipse">
            <a:avLst/>
          </a:prstGeom>
          <a:solidFill>
            <a:srgbClr val="49897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9" name="影像"/>
          <p:cNvSpPr>
            <a:spLocks noGrp="1"/>
          </p:cNvSpPr>
          <p:nvPr>
            <p:ph type="pic" sz="quarter" idx="14"/>
          </p:nvPr>
        </p:nvSpPr>
        <p:spPr>
          <a:xfrm>
            <a:off x="5442350" y="1868893"/>
            <a:ext cx="1444561" cy="20112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50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5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chemeClr val="tx1">
                    <a:lumMod val="95000"/>
                    <a:lumOff val="5000"/>
                    <a:alpha val="77331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開啟</a:t>
            </a:r>
            <a:r>
              <a:rPr dirty="0"/>
              <a:t> </a:t>
            </a:r>
            <a:r>
              <a:rPr dirty="0" err="1"/>
              <a:t>Jupyter</a:t>
            </a:r>
            <a:r>
              <a:rPr dirty="0"/>
              <a:t> Notebook</a:t>
            </a:r>
          </a:p>
        </p:txBody>
      </p:sp>
      <p:sp>
        <p:nvSpPr>
          <p:cNvPr id="51" name="冒險01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/>
              <a:t>冒險01</a:t>
            </a:r>
          </a:p>
        </p:txBody>
      </p:sp>
      <p:pic>
        <p:nvPicPr>
          <p:cNvPr id="15" name="影像" descr="影像">
            <a:extLst>
              <a:ext uri="{FF2B5EF4-FFF2-40B4-BE49-F238E27FC236}">
                <a16:creationId xmlns="" xmlns:a16="http://schemas.microsoft.com/office/drawing/2014/main" id="{F20D0D5D-45FC-4E7D-AABB-A010DD22F1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" t="2" r="5" b="17208"/>
          <a:stretch>
            <a:fillRect/>
          </a:stretch>
        </p:blipFill>
        <p:spPr>
          <a:xfrm>
            <a:off x="5442407" y="1868945"/>
            <a:ext cx="1444427" cy="1665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9" extrusionOk="0">
                <a:moveTo>
                  <a:pt x="4772" y="0"/>
                </a:moveTo>
                <a:cubicBezTo>
                  <a:pt x="3587" y="503"/>
                  <a:pt x="2474" y="1161"/>
                  <a:pt x="1481" y="1980"/>
                </a:cubicBezTo>
                <a:cubicBezTo>
                  <a:pt x="922" y="2441"/>
                  <a:pt x="437" y="2938"/>
                  <a:pt x="0" y="3454"/>
                </a:cubicBezTo>
                <a:lnTo>
                  <a:pt x="0" y="15881"/>
                </a:lnTo>
                <a:cubicBezTo>
                  <a:pt x="437" y="16397"/>
                  <a:pt x="922" y="16894"/>
                  <a:pt x="1481" y="17354"/>
                </a:cubicBezTo>
                <a:cubicBezTo>
                  <a:pt x="6628" y="21600"/>
                  <a:pt x="14972" y="21600"/>
                  <a:pt x="20119" y="17354"/>
                </a:cubicBezTo>
                <a:cubicBezTo>
                  <a:pt x="20678" y="16894"/>
                  <a:pt x="21163" y="16397"/>
                  <a:pt x="21600" y="15881"/>
                </a:cubicBezTo>
                <a:lnTo>
                  <a:pt x="21600" y="3454"/>
                </a:lnTo>
                <a:cubicBezTo>
                  <a:pt x="21163" y="2938"/>
                  <a:pt x="20678" y="2441"/>
                  <a:pt x="20119" y="1980"/>
                </a:cubicBezTo>
                <a:cubicBezTo>
                  <a:pt x="19126" y="1161"/>
                  <a:pt x="18013" y="503"/>
                  <a:pt x="16828" y="0"/>
                </a:cubicBezTo>
                <a:lnTo>
                  <a:pt x="4772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05845695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114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5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6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19" name="群組"/>
          <p:cNvGrpSpPr/>
          <p:nvPr/>
        </p:nvGrpSpPr>
        <p:grpSpPr>
          <a:xfrm>
            <a:off x="704170" y="512751"/>
            <a:ext cx="10920921" cy="719019"/>
            <a:chOff x="0" y="0"/>
            <a:chExt cx="21841840" cy="1438037"/>
          </a:xfrm>
        </p:grpSpPr>
        <p:sp>
          <p:nvSpPr>
            <p:cNvPr id="117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118" name="形狀"/>
            <p:cNvSpPr/>
            <p:nvPr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</p:grpSp>
      <p:sp>
        <p:nvSpPr>
          <p:cNvPr id="120" name="圓形"/>
          <p:cNvSpPr/>
          <p:nvPr/>
        </p:nvSpPr>
        <p:spPr>
          <a:xfrm>
            <a:off x="5283200" y="1771650"/>
            <a:ext cx="1762739" cy="1762739"/>
          </a:xfrm>
          <a:prstGeom prst="ellipse">
            <a:avLst/>
          </a:prstGeom>
          <a:solidFill>
            <a:srgbClr val="FFCB7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2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6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rgbClr val="FFFFFF">
                    <a:alpha val="77331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開啟</a:t>
            </a:r>
            <a:r>
              <a:rPr dirty="0"/>
              <a:t> </a:t>
            </a:r>
            <a:r>
              <a:rPr dirty="0" err="1"/>
              <a:t>Jupyter</a:t>
            </a:r>
            <a:r>
              <a:rPr dirty="0"/>
              <a:t> Notebook</a:t>
            </a:r>
          </a:p>
        </p:txBody>
      </p:sp>
      <p:sp>
        <p:nvSpPr>
          <p:cNvPr id="123" name="冒險05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/>
              <a:t>冒險05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FEB63DF0-14B1-4687-AA56-33ACE68F0A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302" y="1807184"/>
            <a:ext cx="2126712" cy="1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31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114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5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8E7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6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19" name="群組"/>
          <p:cNvGrpSpPr/>
          <p:nvPr/>
        </p:nvGrpSpPr>
        <p:grpSpPr>
          <a:xfrm>
            <a:off x="704170" y="512751"/>
            <a:ext cx="10920921" cy="719019"/>
            <a:chOff x="0" y="0"/>
            <a:chExt cx="21841840" cy="1438037"/>
          </a:xfrm>
        </p:grpSpPr>
        <p:sp>
          <p:nvSpPr>
            <p:cNvPr id="117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18" name="形狀"/>
            <p:cNvSpPr/>
            <p:nvPr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20" name="圓形"/>
          <p:cNvSpPr/>
          <p:nvPr/>
        </p:nvSpPr>
        <p:spPr>
          <a:xfrm>
            <a:off x="5283200" y="1771650"/>
            <a:ext cx="1762739" cy="1762739"/>
          </a:xfrm>
          <a:prstGeom prst="ellipse">
            <a:avLst/>
          </a:prstGeom>
          <a:solidFill>
            <a:srgbClr val="99DDC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2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6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rgbClr val="FFFBE9">
                    <a:alpha val="77331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開啟</a:t>
            </a:r>
            <a:r>
              <a:rPr dirty="0"/>
              <a:t> </a:t>
            </a:r>
            <a:r>
              <a:rPr dirty="0" err="1"/>
              <a:t>Jupyter</a:t>
            </a:r>
            <a:r>
              <a:rPr dirty="0"/>
              <a:t> Notebook</a:t>
            </a:r>
          </a:p>
        </p:txBody>
      </p:sp>
      <p:sp>
        <p:nvSpPr>
          <p:cNvPr id="123" name="冒險05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/>
              <a:t>冒險05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FFB273EB-AD95-4363-B438-1731E0C722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372" y="1877343"/>
            <a:ext cx="1080394" cy="16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1259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78584" y="6387707"/>
            <a:ext cx="384721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>
                    <a:alpha val="88419"/>
                  </a:srgb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幻燈片標題"/>
          <p:cNvSpPr txBox="1">
            <a:spLocks noGrp="1"/>
          </p:cNvSpPr>
          <p:nvPr>
            <p:ph type="title"/>
          </p:nvPr>
        </p:nvSpPr>
        <p:spPr>
          <a:xfrm>
            <a:off x="603250" y="539750"/>
            <a:ext cx="5238750" cy="71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幻燈片標題</a:t>
            </a:r>
          </a:p>
        </p:txBody>
      </p:sp>
      <p:sp>
        <p:nvSpPr>
          <p:cNvPr id="5" name="內文層級一…"/>
          <p:cNvSpPr txBox="1">
            <a:spLocks noGrp="1"/>
          </p:cNvSpPr>
          <p:nvPr>
            <p:ph type="body" idx="1"/>
          </p:nvPr>
        </p:nvSpPr>
        <p:spPr>
          <a:xfrm>
            <a:off x="603250" y="2124252"/>
            <a:ext cx="5238750" cy="412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F4B5DA7F-0C68-4220-9A45-2A827B3B3017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》III-38</a:t>
            </a:r>
          </a:p>
        </p:txBody>
      </p:sp>
    </p:spTree>
    <p:extLst>
      <p:ext uri="{BB962C8B-B14F-4D97-AF65-F5344CB8AC3E}">
        <p14:creationId xmlns:p14="http://schemas.microsoft.com/office/powerpoint/2010/main" val="16922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34" r:id="rId2"/>
    <p:sldLayoutId id="2147483729" r:id="rId3"/>
    <p:sldLayoutId id="2147483731" r:id="rId4"/>
    <p:sldLayoutId id="2147483732" r:id="rId5"/>
    <p:sldLayoutId id="2147483733" r:id="rId6"/>
  </p:sldLayoutIdLst>
  <p:transition spd="med"/>
  <p:txStyles>
    <p:titleStyle>
      <a:lvl1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9pPr>
    </p:titleStyle>
    <p:bodyStyle>
      <a:lvl1pPr marL="3048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1pPr>
      <a:lvl2pPr marL="6096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2pPr>
      <a:lvl3pPr marL="9144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3pPr>
      <a:lvl4pPr marL="12192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4pPr>
      <a:lvl5pPr marL="15240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5pPr>
      <a:lvl6pPr marL="18288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6pPr>
      <a:lvl7pPr marL="21336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7pPr>
      <a:lvl8pPr marL="24384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8pPr>
      <a:lvl9pPr marL="27432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9pPr>
    </p:bodyStyle>
    <p:otherStyle>
      <a:lvl1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159" name="安裝 Anaconda"/>
          <p:cNvSpPr txBox="1">
            <a:spLocks noGrp="1"/>
          </p:cNvSpPr>
          <p:nvPr>
            <p:ph type="body" sz="quarter" idx="15"/>
          </p:nvPr>
        </p:nvSpPr>
        <p:spPr>
          <a:xfrm>
            <a:off x="1071387" y="4492835"/>
            <a:ext cx="10369364" cy="915122"/>
          </a:xfrm>
          <a:prstGeom prst="rect">
            <a:avLst/>
          </a:prstGeom>
        </p:spPr>
        <p:txBody>
          <a:bodyPr/>
          <a:lstStyle/>
          <a:p>
            <a:r>
              <a:rPr lang="zh-TW" altLang="en-US" sz="6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 </a:t>
            </a:r>
            <a:r>
              <a:rPr lang="en-US" altLang="zh-TW" sz="66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DeepFace</a:t>
            </a:r>
            <a:r>
              <a:rPr lang="en-US" altLang="zh-TW" sz="6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6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來做人臉辨識！</a:t>
            </a:r>
            <a:endParaRPr lang="en-US" altLang="zh-TW" sz="6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0" name="冒險01"/>
          <p:cNvSpPr txBox="1"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冒險</a:t>
            </a:r>
            <a:r>
              <a:rPr lang="en-US" altLang="zh-TW" dirty="0"/>
              <a:t>38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10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01 </a:t>
            </a:r>
            <a:r>
              <a:rPr lang="zh-TW" altLang="en-US" dirty="0"/>
              <a:t>準備套件、照片數據庫與照片小展示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747905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展示兩張圖片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FBA82DAB-E2C3-4ABA-A439-24620D4C0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" t="5765" b="2629"/>
          <a:stretch/>
        </p:blipFill>
        <p:spPr>
          <a:xfrm>
            <a:off x="947043" y="2733849"/>
            <a:ext cx="10234304" cy="79659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6CEF6AC5-1412-4884-B9B5-85257C4C0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43" b="4155"/>
          <a:stretch/>
        </p:blipFill>
        <p:spPr>
          <a:xfrm>
            <a:off x="914959" y="3567843"/>
            <a:ext cx="10234304" cy="52545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1CDD8B42-3A7A-42E4-82C4-C03B2D25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087" y="4172818"/>
            <a:ext cx="1313261" cy="175951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08B819A5-7A7E-4B38-B5B4-871FCB9330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2"/>
          <a:stretch/>
        </p:blipFill>
        <p:spPr>
          <a:xfrm>
            <a:off x="1248408" y="4118424"/>
            <a:ext cx="1338230" cy="1813909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="" xmlns:a16="http://schemas.microsoft.com/office/drawing/2014/main" id="{60EE4C6C-C032-4799-99AD-62123DEA4C2E}"/>
              </a:ext>
            </a:extLst>
          </p:cNvPr>
          <p:cNvGrpSpPr/>
          <p:nvPr/>
        </p:nvGrpSpPr>
        <p:grpSpPr>
          <a:xfrm>
            <a:off x="5739231" y="4172819"/>
            <a:ext cx="4075765" cy="1360342"/>
            <a:chOff x="3594810" y="3722846"/>
            <a:chExt cx="2648565" cy="1030044"/>
          </a:xfrm>
        </p:grpSpPr>
        <p:sp>
          <p:nvSpPr>
            <p:cNvPr id="13" name="等腰三角形 12">
              <a:extLst>
                <a:ext uri="{FF2B5EF4-FFF2-40B4-BE49-F238E27FC236}">
                  <a16:creationId xmlns="" xmlns:a16="http://schemas.microsoft.com/office/drawing/2014/main" id="{160CF209-FEB8-470B-8D31-9EDF463D7D0A}"/>
                </a:ext>
              </a:extLst>
            </p:cNvPr>
            <p:cNvSpPr/>
            <p:nvPr/>
          </p:nvSpPr>
          <p:spPr>
            <a:xfrm rot="18186995">
              <a:off x="3639249" y="3678407"/>
              <a:ext cx="520621" cy="609500"/>
            </a:xfrm>
            <a:prstGeom prst="triangle">
              <a:avLst>
                <a:gd name="adj" fmla="val 51566"/>
              </a:avLst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4" name="語音泡泡: 圓角矩形 13">
              <a:extLst>
                <a:ext uri="{FF2B5EF4-FFF2-40B4-BE49-F238E27FC236}">
                  <a16:creationId xmlns="" xmlns:a16="http://schemas.microsoft.com/office/drawing/2014/main" id="{D8FC01A6-5EF9-466E-A12A-071A9E86219D}"/>
                </a:ext>
              </a:extLst>
            </p:cNvPr>
            <p:cNvSpPr/>
            <p:nvPr/>
          </p:nvSpPr>
          <p:spPr>
            <a:xfrm>
              <a:off x="3994200" y="3775432"/>
              <a:ext cx="2249175" cy="977458"/>
            </a:xfrm>
            <a:prstGeom prst="wedgeRoundRectCallout">
              <a:avLst>
                <a:gd name="adj1" fmla="val -40939"/>
                <a:gd name="adj2" fmla="val -3215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一起展示，看看有沒有機會看出兩張照片是否為同一個人</a:t>
              </a:r>
              <a:r>
                <a:rPr lang="zh-TW" altLang="en-US" sz="2400" b="1" dirty="0" smtClean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？</a:t>
              </a:r>
              <a:endParaRPr lang="zh-TW" altLang="en-US" sz="24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5" name="我們用的套件, 大家也習慣稱 tf.Keras。">
            <a:extLst>
              <a:ext uri="{FF2B5EF4-FFF2-40B4-BE49-F238E27FC236}">
                <a16:creationId xmlns="" xmlns:a16="http://schemas.microsoft.com/office/drawing/2014/main" id="{3E014B2B-489F-41A8-AA82-1D9FD3E8DE33}"/>
              </a:ext>
            </a:extLst>
          </p:cNvPr>
          <p:cNvSpPr txBox="1"/>
          <p:nvPr/>
        </p:nvSpPr>
        <p:spPr>
          <a:xfrm>
            <a:off x="698182" y="2231259"/>
            <a:ext cx="105193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en-US" altLang="zh-TW" sz="2400" b="1" dirty="0" err="1">
                <a:latin typeface="微軟正黑體" pitchFamily="34" charset="-120"/>
                <a:ea typeface="微軟正黑體" pitchFamily="34" charset="-120"/>
              </a:rPr>
              <a:t>show_image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 一起秀出兩張照片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92F7A10-83F4-4ECC-85A1-566EB079F448}"/>
              </a:ext>
            </a:extLst>
          </p:cNvPr>
          <p:cNvSpPr/>
          <p:nvPr/>
        </p:nvSpPr>
        <p:spPr>
          <a:xfrm>
            <a:off x="2470484" y="3615969"/>
            <a:ext cx="1347537" cy="399875"/>
          </a:xfrm>
          <a:prstGeom prst="rect">
            <a:avLst/>
          </a:prstGeom>
          <a:noFill/>
          <a:ln w="28575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8393287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71669B54-91C2-43DD-B767-D6BACACD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11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lang="en-US" altLang="zh-TW" dirty="0"/>
              <a:t>02 </a:t>
            </a:r>
            <a:r>
              <a:rPr lang="en-US" altLang="zh-TW" dirty="0" err="1"/>
              <a:t>DeepFace</a:t>
            </a:r>
            <a:r>
              <a:rPr lang="en-US" altLang="zh-TW" dirty="0"/>
              <a:t> </a:t>
            </a:r>
            <a:r>
              <a:rPr lang="zh-TW" altLang="en-US" dirty="0"/>
              <a:t>之超級比一比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辨識這兩張照片是否有可能是同一個人的照片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7" name="內容版面配置區 15">
            <a:extLst>
              <a:ext uri="{FF2B5EF4-FFF2-40B4-BE49-F238E27FC236}">
                <a16:creationId xmlns="" xmlns:a16="http://schemas.microsoft.com/office/drawing/2014/main" id="{BBAA582D-DBC9-4383-966C-0CE79E05FB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32" y="2534653"/>
            <a:ext cx="8212039" cy="3642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89408822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71669B54-91C2-43DD-B767-D6BACACD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hangingPunct="0"/>
              <a:t>12</a:t>
            </a:fld>
            <a:endParaRPr kern="0" dirty="0"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02 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DeepFace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之超級比一比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八種名門辨識模型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11" name="內容版面配置區 18">
            <a:extLst>
              <a:ext uri="{FF2B5EF4-FFF2-40B4-BE49-F238E27FC236}">
                <a16:creationId xmlns="" xmlns:a16="http://schemas.microsoft.com/office/drawing/2014/main" id="{01CC96D4-F4AE-4391-B6DD-281F9BAEF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2524"/>
            <a:ext cx="6610962" cy="369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12" name="我們用的套件, 大家也習慣稱 tf.Keras。">
            <a:extLst>
              <a:ext uri="{FF2B5EF4-FFF2-40B4-BE49-F238E27FC236}">
                <a16:creationId xmlns="" xmlns:a16="http://schemas.microsoft.com/office/drawing/2014/main" id="{8480C0C9-BBDB-4A91-A431-0CF927594076}"/>
              </a:ext>
            </a:extLst>
          </p:cNvPr>
          <p:cNvSpPr txBox="1"/>
          <p:nvPr/>
        </p:nvSpPr>
        <p:spPr>
          <a:xfrm>
            <a:off x="7620000" y="2667378"/>
            <a:ext cx="3733800" cy="346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若不特別指定，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verify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函式會自動使用</a:t>
            </a:r>
            <a:r>
              <a:rPr lang="en-US" altLang="zh-TW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</a:rPr>
              <a:t>VGG-Face</a:t>
            </a:r>
          </a:p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endParaRPr lang="en-US" altLang="zh-TW" sz="2400" b="1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當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verify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函式被成功執行後，會回傳一個</a:t>
            </a:r>
            <a:r>
              <a:rPr lang="en-US" altLang="zh-TW" sz="2400" b="1" dirty="0" err="1">
                <a:latin typeface="微軟正黑體" pitchFamily="34" charset="-120"/>
                <a:ea typeface="微軟正黑體" pitchFamily="34" charset="-120"/>
              </a:rPr>
              <a:t>dict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物件，因此我們會設一個變數把這個物件保留下來。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617368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13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02 </a:t>
            </a:r>
            <a:r>
              <a:rPr lang="en-US" altLang="zh-TW" dirty="0" err="1"/>
              <a:t>DeepFace</a:t>
            </a:r>
            <a:r>
              <a:rPr lang="en-US" altLang="zh-TW" dirty="0"/>
              <a:t> </a:t>
            </a:r>
            <a:r>
              <a:rPr lang="zh-TW" altLang="en-US" dirty="0"/>
              <a:t>之超級比一比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用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verify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 辨識兩張圖片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27923DD2-BE61-4AAB-B814-B7C85872A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62" y="2827448"/>
            <a:ext cx="10311276" cy="67541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22A56877-B007-4BA2-97E1-4703BE17B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62" y="3431596"/>
            <a:ext cx="10311276" cy="6171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0C3488AF-A829-4348-955A-B80046AE5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479" y="4103386"/>
            <a:ext cx="4537651" cy="1848234"/>
          </a:xfrm>
          <a:prstGeom prst="rect">
            <a:avLst/>
          </a:prstGeom>
        </p:spPr>
      </p:pic>
      <p:sp>
        <p:nvSpPr>
          <p:cNvPr id="11" name="我們用的套件, 大家也習慣稱 tf.Keras。">
            <a:extLst>
              <a:ext uri="{FF2B5EF4-FFF2-40B4-BE49-F238E27FC236}">
                <a16:creationId xmlns="" xmlns:a16="http://schemas.microsoft.com/office/drawing/2014/main" id="{A1DB5353-F12F-4AE7-B6C9-FE1822F30098}"/>
              </a:ext>
            </a:extLst>
          </p:cNvPr>
          <p:cNvSpPr txBox="1"/>
          <p:nvPr/>
        </p:nvSpPr>
        <p:spPr>
          <a:xfrm>
            <a:off x="698182" y="2360743"/>
            <a:ext cx="105193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看看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result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這個變數的長相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2D51A589-1B7F-473F-BC18-87C3F829E998}"/>
              </a:ext>
            </a:extLst>
          </p:cNvPr>
          <p:cNvSpPr/>
          <p:nvPr/>
        </p:nvSpPr>
        <p:spPr>
          <a:xfrm>
            <a:off x="1155032" y="5053263"/>
            <a:ext cx="2727157" cy="286588"/>
          </a:xfrm>
          <a:prstGeom prst="rect">
            <a:avLst/>
          </a:prstGeom>
          <a:noFill/>
          <a:ln w="28575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736A059A-C84B-4EED-B4CA-ACE1C7432087}"/>
              </a:ext>
            </a:extLst>
          </p:cNvPr>
          <p:cNvSpPr/>
          <p:nvPr/>
        </p:nvSpPr>
        <p:spPr>
          <a:xfrm>
            <a:off x="1155032" y="4135091"/>
            <a:ext cx="2422357" cy="317645"/>
          </a:xfrm>
          <a:prstGeom prst="rect">
            <a:avLst/>
          </a:prstGeom>
          <a:noFill/>
          <a:ln w="28575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="" xmlns:a16="http://schemas.microsoft.com/office/drawing/2014/main" id="{CAE2B2BE-5E58-4E4E-9B7A-621F11DDE9D0}"/>
              </a:ext>
            </a:extLst>
          </p:cNvPr>
          <p:cNvGrpSpPr/>
          <p:nvPr/>
        </p:nvGrpSpPr>
        <p:grpSpPr>
          <a:xfrm>
            <a:off x="6096000" y="4373093"/>
            <a:ext cx="4075765" cy="1360340"/>
            <a:chOff x="3594810" y="3722847"/>
            <a:chExt cx="2648565" cy="1030043"/>
          </a:xfrm>
        </p:grpSpPr>
        <p:sp>
          <p:nvSpPr>
            <p:cNvPr id="14" name="等腰三角形 13">
              <a:extLst>
                <a:ext uri="{FF2B5EF4-FFF2-40B4-BE49-F238E27FC236}">
                  <a16:creationId xmlns="" xmlns:a16="http://schemas.microsoft.com/office/drawing/2014/main" id="{0A79C3F9-5A31-481B-BD7B-EAE98404302C}"/>
                </a:ext>
              </a:extLst>
            </p:cNvPr>
            <p:cNvSpPr/>
            <p:nvPr/>
          </p:nvSpPr>
          <p:spPr>
            <a:xfrm rot="18186995">
              <a:off x="3639249" y="3678408"/>
              <a:ext cx="520621" cy="609500"/>
            </a:xfrm>
            <a:prstGeom prst="triangle">
              <a:avLst>
                <a:gd name="adj" fmla="val 51566"/>
              </a:avLst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5" name="語音泡泡: 圓角矩形 14">
              <a:extLst>
                <a:ext uri="{FF2B5EF4-FFF2-40B4-BE49-F238E27FC236}">
                  <a16:creationId xmlns="" xmlns:a16="http://schemas.microsoft.com/office/drawing/2014/main" id="{A1ACC8E8-F2D1-4082-890F-CAE428AE4614}"/>
                </a:ext>
              </a:extLst>
            </p:cNvPr>
            <p:cNvSpPr/>
            <p:nvPr/>
          </p:nvSpPr>
          <p:spPr>
            <a:xfrm>
              <a:off x="3994200" y="3775432"/>
              <a:ext cx="2249175" cy="977458"/>
            </a:xfrm>
            <a:prstGeom prst="wedgeRoundRectCallout">
              <a:avLst>
                <a:gd name="adj1" fmla="val -40939"/>
                <a:gd name="adj2" fmla="val -3215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VGG-Face </a:t>
              </a:r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覺得兩張照片是同一個人的照片。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33527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14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03 </a:t>
            </a:r>
            <a:r>
              <a:rPr lang="en-US" altLang="zh-TW" dirty="0" err="1"/>
              <a:t>DeepFace</a:t>
            </a:r>
            <a:r>
              <a:rPr lang="en-US" altLang="zh-TW" dirty="0"/>
              <a:t> </a:t>
            </a:r>
            <a:r>
              <a:rPr lang="zh-TW" altLang="en-US" dirty="0"/>
              <a:t>之人海之中找到你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在眾多照片中找到</a:t>
            </a:r>
            <a:r>
              <a:rPr lang="zh-TW" altLang="en-US" sz="2800" b="1" kern="0" dirty="0" smtClean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最像目標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照片的人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="" xmlns:a16="http://schemas.microsoft.com/office/drawing/2014/main" id="{8A4B3165-2DF9-45AF-BA2D-997521B4FF28}"/>
              </a:ext>
            </a:extLst>
          </p:cNvPr>
          <p:cNvGrpSpPr/>
          <p:nvPr/>
        </p:nvGrpSpPr>
        <p:grpSpPr>
          <a:xfrm>
            <a:off x="1075945" y="2622925"/>
            <a:ext cx="10040110" cy="1232406"/>
            <a:chOff x="1075945" y="2196594"/>
            <a:chExt cx="10040110" cy="1232406"/>
          </a:xfrm>
        </p:grpSpPr>
        <p:pic>
          <p:nvPicPr>
            <p:cNvPr id="3" name="圖片 2">
              <a:extLst>
                <a:ext uri="{FF2B5EF4-FFF2-40B4-BE49-F238E27FC236}">
                  <a16:creationId xmlns="" xmlns:a16="http://schemas.microsoft.com/office/drawing/2014/main" id="{16C5500F-3592-48A8-83EA-6F9E377C5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651"/>
            <a:stretch/>
          </p:blipFill>
          <p:spPr>
            <a:xfrm>
              <a:off x="1075945" y="2196594"/>
              <a:ext cx="10040110" cy="765437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="" xmlns:a16="http://schemas.microsoft.com/office/drawing/2014/main" id="{960B55E0-68F8-40A9-8EF6-A05305E60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242" r="265"/>
            <a:stretch/>
          </p:blipFill>
          <p:spPr>
            <a:xfrm>
              <a:off x="1114496" y="2931623"/>
              <a:ext cx="9961311" cy="497377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4F3174CF-CBF4-4E50-A03B-82DD0D90E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741" y="3981408"/>
            <a:ext cx="1446794" cy="1909029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="" xmlns:a16="http://schemas.microsoft.com/office/drawing/2014/main" id="{6DF574FA-4263-4041-BE74-EDDA1B009DF6}"/>
              </a:ext>
            </a:extLst>
          </p:cNvPr>
          <p:cNvGrpSpPr/>
          <p:nvPr/>
        </p:nvGrpSpPr>
        <p:grpSpPr>
          <a:xfrm>
            <a:off x="8493401" y="3211900"/>
            <a:ext cx="2449858" cy="1724022"/>
            <a:chOff x="5040499" y="4260213"/>
            <a:chExt cx="2647005" cy="3934886"/>
          </a:xfrm>
        </p:grpSpPr>
        <p:sp>
          <p:nvSpPr>
            <p:cNvPr id="12" name="泡泡引言框">
              <a:extLst>
                <a:ext uri="{FF2B5EF4-FFF2-40B4-BE49-F238E27FC236}">
                  <a16:creationId xmlns="" xmlns:a16="http://schemas.microsoft.com/office/drawing/2014/main" id="{C0916448-F986-41AF-87D6-D469DCDDBBFD}"/>
                </a:ext>
              </a:extLst>
            </p:cNvPr>
            <p:cNvSpPr/>
            <p:nvPr/>
          </p:nvSpPr>
          <p:spPr>
            <a:xfrm>
              <a:off x="5040499" y="4260213"/>
              <a:ext cx="2647005" cy="3934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90" y="0"/>
                  </a:moveTo>
                  <a:cubicBezTo>
                    <a:pt x="1025" y="0"/>
                    <a:pt x="0" y="1751"/>
                    <a:pt x="0" y="3911"/>
                  </a:cubicBezTo>
                  <a:lnTo>
                    <a:pt x="0" y="13394"/>
                  </a:lnTo>
                  <a:cubicBezTo>
                    <a:pt x="0" y="15554"/>
                    <a:pt x="1025" y="17307"/>
                    <a:pt x="2290" y="17307"/>
                  </a:cubicBezTo>
                  <a:lnTo>
                    <a:pt x="4328" y="17307"/>
                  </a:lnTo>
                  <a:lnTo>
                    <a:pt x="2035" y="21600"/>
                  </a:lnTo>
                  <a:lnTo>
                    <a:pt x="5749" y="17307"/>
                  </a:lnTo>
                  <a:lnTo>
                    <a:pt x="19310" y="17307"/>
                  </a:lnTo>
                  <a:cubicBezTo>
                    <a:pt x="20575" y="17307"/>
                    <a:pt x="21600" y="15554"/>
                    <a:pt x="21600" y="13394"/>
                  </a:cubicBezTo>
                  <a:lnTo>
                    <a:pt x="21600" y="3911"/>
                  </a:lnTo>
                  <a:cubicBezTo>
                    <a:pt x="21600" y="1751"/>
                    <a:pt x="20575" y="0"/>
                    <a:pt x="19310" y="0"/>
                  </a:cubicBezTo>
                  <a:lnTo>
                    <a:pt x="2290" y="0"/>
                  </a:lnTo>
                  <a:close/>
                </a:path>
              </a:pathLst>
            </a:custGeom>
            <a:solidFill>
              <a:srgbClr val="FFFFFF"/>
            </a:solidFill>
            <a:ln w="635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 defTabSz="584200">
                <a:lnSpc>
                  <a:spcPct val="80000"/>
                </a:lnSpc>
                <a:defRPr sz="4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3" name="第一次正式使用超酷炫 Gradio 套件!">
              <a:extLst>
                <a:ext uri="{FF2B5EF4-FFF2-40B4-BE49-F238E27FC236}">
                  <a16:creationId xmlns="" xmlns:a16="http://schemas.microsoft.com/office/drawing/2014/main" id="{ED460407-8879-403B-B057-0243AD3ED218}"/>
                </a:ext>
              </a:extLst>
            </p:cNvPr>
            <p:cNvSpPr txBox="1"/>
            <p:nvPr/>
          </p:nvSpPr>
          <p:spPr>
            <a:xfrm>
              <a:off x="5132514" y="4357669"/>
              <a:ext cx="2475855" cy="28581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anchor="ctr">
              <a:spAutoFit/>
            </a:bodyPr>
            <a:lstStyle/>
            <a:p>
              <a:r>
                <a:rPr lang="zh-TW" altLang="en-US" sz="2400" b="1" dirty="0">
                  <a:latin typeface="微軟正黑體" pitchFamily="34" charset="-120"/>
                  <a:ea typeface="微軟正黑體" pitchFamily="34" charset="-120"/>
                </a:rPr>
                <a:t>我們用襯衫有點緊的其中一位作者當示範。</a:t>
              </a:r>
              <a:endParaRPr sz="2400" b="1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pic>
        <p:nvPicPr>
          <p:cNvPr id="20" name="內容版面配置區 24">
            <a:extLst>
              <a:ext uri="{FF2B5EF4-FFF2-40B4-BE49-F238E27FC236}">
                <a16:creationId xmlns="" xmlns:a16="http://schemas.microsoft.com/office/drawing/2014/main" id="{D84CB8FD-D662-4BC8-829E-451057026D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11" y="3851522"/>
            <a:ext cx="1446794" cy="208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7649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71669B54-91C2-43DD-B767-D6BACACD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15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lang="en-US" altLang="zh-TW" dirty="0"/>
              <a:t>03 </a:t>
            </a:r>
            <a:r>
              <a:rPr lang="en-US" altLang="zh-TW" dirty="0" err="1"/>
              <a:t>DeepFace</a:t>
            </a:r>
            <a:r>
              <a:rPr lang="en-US" altLang="zh-TW" dirty="0"/>
              <a:t> </a:t>
            </a:r>
            <a:r>
              <a:rPr lang="zh-TW" altLang="en-US" dirty="0"/>
              <a:t>之人海之中找到你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跟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faces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底下的六個資料夾比對照片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6" name="內容版面配置區 21">
            <a:extLst>
              <a:ext uri="{FF2B5EF4-FFF2-40B4-BE49-F238E27FC236}">
                <a16:creationId xmlns="" xmlns:a16="http://schemas.microsoft.com/office/drawing/2014/main" id="{C5DEB1FD-94FE-47A8-8B3C-8D6DD0C06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150" y="2720075"/>
            <a:ext cx="8469700" cy="3260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02661746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16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03 </a:t>
            </a:r>
            <a:r>
              <a:rPr lang="en-US" altLang="zh-TW" dirty="0" err="1"/>
              <a:t>DeepFace</a:t>
            </a:r>
            <a:r>
              <a:rPr lang="en-US" altLang="zh-TW" dirty="0"/>
              <a:t> </a:t>
            </a:r>
            <a:r>
              <a:rPr lang="zh-TW" altLang="en-US" dirty="0"/>
              <a:t>之人海之中找到你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進行</a:t>
            </a:r>
            <a:r>
              <a:rPr lang="en-US" altLang="zh-TW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DeepFace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的尋人超級任務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!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8679F5D6-AD78-434B-84C8-9B80C19D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7" y="2876282"/>
            <a:ext cx="10538142" cy="5880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BA9FC757-C5B6-4007-AA11-97E747A21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37" y="3509319"/>
            <a:ext cx="10538142" cy="5752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A7018909-3FFA-480D-895E-DD44FB5C3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82" y="4269584"/>
            <a:ext cx="5309680" cy="1030097"/>
          </a:xfrm>
          <a:prstGeom prst="rect">
            <a:avLst/>
          </a:prstGeom>
        </p:spPr>
      </p:pic>
      <p:sp>
        <p:nvSpPr>
          <p:cNvPr id="11" name="我們用的套件, 大家也習慣稱 tf.Keras。">
            <a:extLst>
              <a:ext uri="{FF2B5EF4-FFF2-40B4-BE49-F238E27FC236}">
                <a16:creationId xmlns="" xmlns:a16="http://schemas.microsoft.com/office/drawing/2014/main" id="{1CA47FB1-A155-40D0-9D3C-E29F4AD0FC1E}"/>
              </a:ext>
            </a:extLst>
          </p:cNvPr>
          <p:cNvSpPr txBox="1"/>
          <p:nvPr/>
        </p:nvSpPr>
        <p:spPr>
          <a:xfrm>
            <a:off x="698182" y="2424911"/>
            <a:ext cx="105193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使用參數</a:t>
            </a:r>
            <a:r>
              <a:rPr lang="en-US" altLang="zh-TW" sz="2400" b="1" dirty="0" err="1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</a:rPr>
              <a:t>enforce_detection</a:t>
            </a:r>
            <a:r>
              <a:rPr lang="en-US" altLang="zh-TW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</a:rPr>
              <a:t>=False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來避免錯誤訊息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="" xmlns:a16="http://schemas.microsoft.com/office/drawing/2014/main" id="{050D000A-DA4C-477B-A990-121095514ADC}"/>
              </a:ext>
            </a:extLst>
          </p:cNvPr>
          <p:cNvGrpSpPr/>
          <p:nvPr/>
        </p:nvGrpSpPr>
        <p:grpSpPr>
          <a:xfrm>
            <a:off x="6184139" y="4195163"/>
            <a:ext cx="4596155" cy="1596038"/>
            <a:chOff x="3532261" y="3775433"/>
            <a:chExt cx="2872060" cy="1208512"/>
          </a:xfrm>
        </p:grpSpPr>
        <p:sp>
          <p:nvSpPr>
            <p:cNvPr id="13" name="等腰三角形 12">
              <a:extLst>
                <a:ext uri="{FF2B5EF4-FFF2-40B4-BE49-F238E27FC236}">
                  <a16:creationId xmlns="" xmlns:a16="http://schemas.microsoft.com/office/drawing/2014/main" id="{09D8855A-A462-4A95-B291-0D73CB1E1036}"/>
                </a:ext>
              </a:extLst>
            </p:cNvPr>
            <p:cNvSpPr/>
            <p:nvPr/>
          </p:nvSpPr>
          <p:spPr>
            <a:xfrm rot="16516772">
              <a:off x="3576700" y="3762562"/>
              <a:ext cx="520621" cy="609500"/>
            </a:xfrm>
            <a:prstGeom prst="triangle">
              <a:avLst>
                <a:gd name="adj" fmla="val 51566"/>
              </a:avLst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4" name="語音泡泡: 圓角矩形 13">
              <a:extLst>
                <a:ext uri="{FF2B5EF4-FFF2-40B4-BE49-F238E27FC236}">
                  <a16:creationId xmlns="" xmlns:a16="http://schemas.microsoft.com/office/drawing/2014/main" id="{B3590EA7-2546-4AC0-B203-66AC86468266}"/>
                </a:ext>
              </a:extLst>
            </p:cNvPr>
            <p:cNvSpPr/>
            <p:nvPr/>
          </p:nvSpPr>
          <p:spPr>
            <a:xfrm>
              <a:off x="3994200" y="3775433"/>
              <a:ext cx="2410121" cy="1208512"/>
            </a:xfrm>
            <a:prstGeom prst="wedgeRoundRectCallout">
              <a:avLst>
                <a:gd name="adj1" fmla="val -40939"/>
                <a:gd name="adj2" fmla="val -3215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每個</a:t>
              </a:r>
              <a:r>
                <a:rPr lang="en-US" altLang="zh-TW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row </a:t>
              </a:r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告訴相似人物的照片路徑，以及相似程度，越接近</a:t>
              </a:r>
              <a:r>
                <a:rPr lang="en-US" altLang="zh-TW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 </a:t>
              </a:r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代表越像目標。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E9720D51-38B4-40BA-A77E-BF881CB52655}"/>
              </a:ext>
            </a:extLst>
          </p:cNvPr>
          <p:cNvSpPr/>
          <p:nvPr/>
        </p:nvSpPr>
        <p:spPr>
          <a:xfrm>
            <a:off x="579037" y="4588042"/>
            <a:ext cx="5516963" cy="379794"/>
          </a:xfrm>
          <a:prstGeom prst="rect">
            <a:avLst/>
          </a:prstGeom>
          <a:noFill/>
          <a:ln w="28575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8912077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17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03 </a:t>
            </a:r>
            <a:r>
              <a:rPr lang="en-US" altLang="zh-TW" dirty="0" err="1"/>
              <a:t>DeepFace</a:t>
            </a:r>
            <a:r>
              <a:rPr lang="en-US" altLang="zh-TW" dirty="0"/>
              <a:t> </a:t>
            </a:r>
            <a:r>
              <a:rPr lang="zh-TW" altLang="en-US" dirty="0"/>
              <a:t>之人海之中找到你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對答案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!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看是不是真的找到了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="" xmlns:a16="http://schemas.microsoft.com/office/drawing/2014/main" id="{3D01BF72-D982-45F1-92A0-F0F7A963B761}"/>
              </a:ext>
            </a:extLst>
          </p:cNvPr>
          <p:cNvGrpSpPr/>
          <p:nvPr/>
        </p:nvGrpSpPr>
        <p:grpSpPr>
          <a:xfrm>
            <a:off x="974422" y="2896215"/>
            <a:ext cx="10194740" cy="1314074"/>
            <a:chOff x="986607" y="2686384"/>
            <a:chExt cx="10194740" cy="1314074"/>
          </a:xfrm>
        </p:grpSpPr>
        <p:pic>
          <p:nvPicPr>
            <p:cNvPr id="3" name="圖片 2">
              <a:extLst>
                <a:ext uri="{FF2B5EF4-FFF2-40B4-BE49-F238E27FC236}">
                  <a16:creationId xmlns="" xmlns:a16="http://schemas.microsoft.com/office/drawing/2014/main" id="{6E0DAA50-E628-4259-BB05-CDBA34C62D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265"/>
            <a:stretch/>
          </p:blipFill>
          <p:spPr>
            <a:xfrm>
              <a:off x="986607" y="2686384"/>
              <a:ext cx="10194740" cy="524290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="" xmlns:a16="http://schemas.microsoft.com/office/drawing/2014/main" id="{C476AD6A-41A8-4510-AA69-65A1CA2B9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849"/>
            <a:stretch/>
          </p:blipFill>
          <p:spPr>
            <a:xfrm>
              <a:off x="986607" y="3184549"/>
              <a:ext cx="10194740" cy="815909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08211D7D-61E7-488B-A05D-B990048F8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04" y="4736536"/>
            <a:ext cx="10194739" cy="118232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9A55EF91-FFE8-49E7-A245-25177A7E3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094" y="4311896"/>
            <a:ext cx="2471249" cy="1694237"/>
          </a:xfrm>
          <a:prstGeom prst="rect">
            <a:avLst/>
          </a:prstGeom>
        </p:spPr>
      </p:pic>
      <p:sp>
        <p:nvSpPr>
          <p:cNvPr id="11" name="我們用的套件, 大家也習慣稱 tf.Keras。">
            <a:extLst>
              <a:ext uri="{FF2B5EF4-FFF2-40B4-BE49-F238E27FC236}">
                <a16:creationId xmlns="" xmlns:a16="http://schemas.microsoft.com/office/drawing/2014/main" id="{0A88B11C-DE3A-4BCD-A916-76BBF967F85B}"/>
              </a:ext>
            </a:extLst>
          </p:cNvPr>
          <p:cNvSpPr txBox="1"/>
          <p:nvPr/>
        </p:nvSpPr>
        <p:spPr>
          <a:xfrm>
            <a:off x="698182" y="2424911"/>
            <a:ext cx="105193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從資料夾名稱找到最像目標人物的名字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我們用的套件, 大家也習慣稱 tf.Keras。">
            <a:extLst>
              <a:ext uri="{FF2B5EF4-FFF2-40B4-BE49-F238E27FC236}">
                <a16:creationId xmlns="" xmlns:a16="http://schemas.microsoft.com/office/drawing/2014/main" id="{334F1E6F-234D-4A07-8CB1-1AF0F230CD3B}"/>
              </a:ext>
            </a:extLst>
          </p:cNvPr>
          <p:cNvSpPr txBox="1"/>
          <p:nvPr/>
        </p:nvSpPr>
        <p:spPr>
          <a:xfrm>
            <a:off x="649766" y="4263935"/>
            <a:ext cx="105193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將照片展示出來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306619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18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04 </a:t>
            </a:r>
            <a:r>
              <a:rPr lang="en-US" altLang="zh-TW" dirty="0" err="1"/>
              <a:t>DeepFace</a:t>
            </a:r>
            <a:r>
              <a:rPr lang="en-US" altLang="zh-TW" dirty="0"/>
              <a:t> </a:t>
            </a:r>
            <a:r>
              <a:rPr lang="zh-TW" altLang="en-US" dirty="0"/>
              <a:t>之情緒讀心術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分析照片中人物的性別、年齡、種族、情緒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!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="" xmlns:a16="http://schemas.microsoft.com/office/drawing/2014/main" id="{BB85B340-FAF9-4564-9AE0-7DA7DF0F7378}"/>
              </a:ext>
            </a:extLst>
          </p:cNvPr>
          <p:cNvGrpSpPr/>
          <p:nvPr/>
        </p:nvGrpSpPr>
        <p:grpSpPr>
          <a:xfrm>
            <a:off x="725864" y="2651856"/>
            <a:ext cx="10423399" cy="879039"/>
            <a:chOff x="1531198" y="2647115"/>
            <a:chExt cx="9618065" cy="857249"/>
          </a:xfrm>
        </p:grpSpPr>
        <p:pic>
          <p:nvPicPr>
            <p:cNvPr id="4" name="圖片 3">
              <a:extLst>
                <a:ext uri="{FF2B5EF4-FFF2-40B4-BE49-F238E27FC236}">
                  <a16:creationId xmlns="" xmlns:a16="http://schemas.microsoft.com/office/drawing/2014/main" id="{E04B9F3B-4051-44D9-A8DD-13F393249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6413"/>
            <a:stretch/>
          </p:blipFill>
          <p:spPr>
            <a:xfrm>
              <a:off x="1546188" y="2647115"/>
              <a:ext cx="9603075" cy="52181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="" xmlns:a16="http://schemas.microsoft.com/office/drawing/2014/main" id="{37726DB0-6B68-45E7-84E6-F756A985B7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3226" b="-1"/>
            <a:stretch/>
          </p:blipFill>
          <p:spPr>
            <a:xfrm>
              <a:off x="1531198" y="3167633"/>
              <a:ext cx="9618065" cy="336731"/>
            </a:xfrm>
            <a:prstGeom prst="rect">
              <a:avLst/>
            </a:prstGeom>
          </p:spPr>
        </p:pic>
      </p:grp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A83AF51F-95E3-4E99-A7A3-19DECDDB9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857" y="3553641"/>
            <a:ext cx="1928428" cy="2207755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="" xmlns:a16="http://schemas.microsoft.com/office/drawing/2014/main" id="{24277791-D90D-4559-B759-4533BB10F933}"/>
              </a:ext>
            </a:extLst>
          </p:cNvPr>
          <p:cNvGrpSpPr/>
          <p:nvPr/>
        </p:nvGrpSpPr>
        <p:grpSpPr>
          <a:xfrm>
            <a:off x="8493401" y="3211900"/>
            <a:ext cx="2449858" cy="1724022"/>
            <a:chOff x="5040499" y="4260213"/>
            <a:chExt cx="2647005" cy="3934886"/>
          </a:xfrm>
        </p:grpSpPr>
        <p:sp>
          <p:nvSpPr>
            <p:cNvPr id="12" name="泡泡引言框">
              <a:extLst>
                <a:ext uri="{FF2B5EF4-FFF2-40B4-BE49-F238E27FC236}">
                  <a16:creationId xmlns="" xmlns:a16="http://schemas.microsoft.com/office/drawing/2014/main" id="{E12FDB00-A15E-4A54-AD29-2B3C0520583D}"/>
                </a:ext>
              </a:extLst>
            </p:cNvPr>
            <p:cNvSpPr/>
            <p:nvPr/>
          </p:nvSpPr>
          <p:spPr>
            <a:xfrm>
              <a:off x="5040499" y="4260213"/>
              <a:ext cx="2647005" cy="3934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90" y="0"/>
                  </a:moveTo>
                  <a:cubicBezTo>
                    <a:pt x="1025" y="0"/>
                    <a:pt x="0" y="1751"/>
                    <a:pt x="0" y="3911"/>
                  </a:cubicBezTo>
                  <a:lnTo>
                    <a:pt x="0" y="13394"/>
                  </a:lnTo>
                  <a:cubicBezTo>
                    <a:pt x="0" y="15554"/>
                    <a:pt x="1025" y="17307"/>
                    <a:pt x="2290" y="17307"/>
                  </a:cubicBezTo>
                  <a:lnTo>
                    <a:pt x="4328" y="17307"/>
                  </a:lnTo>
                  <a:lnTo>
                    <a:pt x="2035" y="21600"/>
                  </a:lnTo>
                  <a:lnTo>
                    <a:pt x="5749" y="17307"/>
                  </a:lnTo>
                  <a:lnTo>
                    <a:pt x="19310" y="17307"/>
                  </a:lnTo>
                  <a:cubicBezTo>
                    <a:pt x="20575" y="17307"/>
                    <a:pt x="21600" y="15554"/>
                    <a:pt x="21600" y="13394"/>
                  </a:cubicBezTo>
                  <a:lnTo>
                    <a:pt x="21600" y="3911"/>
                  </a:lnTo>
                  <a:cubicBezTo>
                    <a:pt x="21600" y="1751"/>
                    <a:pt x="20575" y="0"/>
                    <a:pt x="19310" y="0"/>
                  </a:cubicBezTo>
                  <a:lnTo>
                    <a:pt x="2290" y="0"/>
                  </a:lnTo>
                  <a:close/>
                </a:path>
              </a:pathLst>
            </a:custGeom>
            <a:solidFill>
              <a:srgbClr val="FFFFFF"/>
            </a:solidFill>
            <a:ln w="635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 defTabSz="584200">
                <a:lnSpc>
                  <a:spcPct val="80000"/>
                </a:lnSpc>
                <a:defRPr sz="4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3" name="第一次正式使用超酷炫 Gradio 套件!">
              <a:extLst>
                <a:ext uri="{FF2B5EF4-FFF2-40B4-BE49-F238E27FC236}">
                  <a16:creationId xmlns="" xmlns:a16="http://schemas.microsoft.com/office/drawing/2014/main" id="{262DAD87-6EB7-4285-8C50-6CE0866C0A26}"/>
                </a:ext>
              </a:extLst>
            </p:cNvPr>
            <p:cNvSpPr txBox="1"/>
            <p:nvPr/>
          </p:nvSpPr>
          <p:spPr>
            <a:xfrm>
              <a:off x="5132514" y="4779148"/>
              <a:ext cx="2475855" cy="20151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anchor="ctr">
              <a:spAutoFit/>
            </a:bodyPr>
            <a:lstStyle/>
            <a:p>
              <a:r>
                <a:rPr lang="zh-TW" altLang="en-US" sz="2400" b="1" dirty="0">
                  <a:latin typeface="微軟正黑體" pitchFamily="34" charset="-120"/>
                  <a:ea typeface="微軟正黑體" pitchFamily="34" charset="-120"/>
                </a:rPr>
                <a:t>我們用某位作者當示範。</a:t>
              </a:r>
              <a:endParaRPr sz="2400" b="1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="" xmlns:a16="http://schemas.microsoft.com/office/drawing/2014/main" id="{C9828AF2-4047-4AE6-AA89-C16505AA81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956" y="3810036"/>
            <a:ext cx="1728441" cy="207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6928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19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04 </a:t>
            </a:r>
            <a:r>
              <a:rPr lang="en-US" altLang="zh-TW" dirty="0" err="1"/>
              <a:t>DeepFace</a:t>
            </a:r>
            <a:r>
              <a:rPr lang="en-US" altLang="zh-TW" dirty="0"/>
              <a:t> </a:t>
            </a:r>
            <a:r>
              <a:rPr lang="zh-TW" altLang="en-US" dirty="0"/>
              <a:t>之情緒讀心術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TW" sz="2800" b="1" kern="0" dirty="0" err="1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</a:rPr>
              <a:t>DeepFace.analyze</a:t>
            </a:r>
            <a:r>
              <a:rPr lang="en-US" altLang="zh-TW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函式來進行人物的分析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D8DA5868-139B-41E3-AEEF-0E9E6DE2C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53" y="4236660"/>
            <a:ext cx="10475494" cy="6041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068B7E9C-2437-4A5A-8485-90F9ABA12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53" y="2946065"/>
            <a:ext cx="10475494" cy="629675"/>
          </a:xfrm>
          <a:prstGeom prst="rect">
            <a:avLst/>
          </a:prstGeom>
        </p:spPr>
      </p:pic>
      <p:pic>
        <p:nvPicPr>
          <p:cNvPr id="6" name="內容版面配置區 27">
            <a:extLst>
              <a:ext uri="{FF2B5EF4-FFF2-40B4-BE49-F238E27FC236}">
                <a16:creationId xmlns="" xmlns:a16="http://schemas.microsoft.com/office/drawing/2014/main" id="{26214571-3A8E-43C4-8740-315A129E88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3980272"/>
            <a:ext cx="4878334" cy="1946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11" name="我們用的套件, 大家也習慣稱 tf.Keras。">
            <a:extLst>
              <a:ext uri="{FF2B5EF4-FFF2-40B4-BE49-F238E27FC236}">
                <a16:creationId xmlns="" xmlns:a16="http://schemas.microsoft.com/office/drawing/2014/main" id="{D1588781-04C2-4375-85A8-2F0AB5221BA3}"/>
              </a:ext>
            </a:extLst>
          </p:cNvPr>
          <p:cNvSpPr txBox="1"/>
          <p:nvPr/>
        </p:nvSpPr>
        <p:spPr>
          <a:xfrm>
            <a:off x="535353" y="2486999"/>
            <a:ext cx="105193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可以指定參數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actions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並將想分析的人物資訊放進來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我們用的套件, 大家也習慣稱 tf.Keras。">
            <a:extLst>
              <a:ext uri="{FF2B5EF4-FFF2-40B4-BE49-F238E27FC236}">
                <a16:creationId xmlns="" xmlns:a16="http://schemas.microsoft.com/office/drawing/2014/main" id="{91A62209-6DC1-46CB-A073-C23BB768C608}"/>
              </a:ext>
            </a:extLst>
          </p:cNvPr>
          <p:cNvSpPr txBox="1"/>
          <p:nvPr/>
        </p:nvSpPr>
        <p:spPr>
          <a:xfrm>
            <a:off x="513402" y="3838907"/>
            <a:ext cx="105193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不指定參數，就通通都分析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我們用的套件, 大家也習慣稱 tf.Keras。">
            <a:extLst>
              <a:ext uri="{FF2B5EF4-FFF2-40B4-BE49-F238E27FC236}">
                <a16:creationId xmlns="" xmlns:a16="http://schemas.microsoft.com/office/drawing/2014/main" id="{5FE4DADA-B7BE-4622-A4B9-ED5538221638}"/>
              </a:ext>
            </a:extLst>
          </p:cNvPr>
          <p:cNvSpPr txBox="1"/>
          <p:nvPr/>
        </p:nvSpPr>
        <p:spPr>
          <a:xfrm>
            <a:off x="6132513" y="4940828"/>
            <a:ext cx="268699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zh-TW" altLang="en-US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</a:rPr>
              <a:t>會得到</a:t>
            </a:r>
            <a:r>
              <a:rPr lang="en-US" altLang="zh-TW" sz="2400" b="1" dirty="0" err="1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</a:rPr>
              <a:t>dict</a:t>
            </a:r>
            <a:r>
              <a:rPr lang="zh-TW" altLang="en-US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</a:rPr>
              <a:t>變數</a:t>
            </a:r>
            <a:r>
              <a:rPr lang="en-US" altLang="zh-TW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922093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71669B54-91C2-43DD-B767-D6BACACD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2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lang="en-US" altLang="zh-TW" dirty="0" err="1"/>
              <a:t>DeepFace</a:t>
            </a:r>
            <a:endParaRPr lang="zh-TW" altLang="en-US" dirty="0"/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TW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FaceBook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開發的人臉辨識套件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6" name="內容版面配置區 4">
            <a:extLst>
              <a:ext uri="{FF2B5EF4-FFF2-40B4-BE49-F238E27FC236}">
                <a16:creationId xmlns="" xmlns:a16="http://schemas.microsoft.com/office/drawing/2014/main" id="{9CD7B9E1-3843-43A3-8415-676AE69D28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069" y="2595726"/>
            <a:ext cx="7029537" cy="3321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38970997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20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04 </a:t>
            </a:r>
            <a:r>
              <a:rPr lang="en-US" altLang="zh-TW" dirty="0" err="1"/>
              <a:t>DeepFace</a:t>
            </a:r>
            <a:r>
              <a:rPr lang="en-US" altLang="zh-TW" dirty="0"/>
              <a:t> </a:t>
            </a:r>
            <a:r>
              <a:rPr lang="zh-TW" altLang="en-US" dirty="0"/>
              <a:t>之情緒讀心術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看一下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obj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變數的長相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5EE5FE98-8EEA-4D3F-BA19-7C2C29773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06" y="2502343"/>
            <a:ext cx="10400825" cy="6600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4A4362A6-EEFD-4271-AF1D-AE1DC086B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06" y="3162352"/>
            <a:ext cx="3566889" cy="2747469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="" xmlns:a16="http://schemas.microsoft.com/office/drawing/2014/main" id="{2F187E7C-7CE3-4F2A-B5FD-D2F3CC12BECD}"/>
              </a:ext>
            </a:extLst>
          </p:cNvPr>
          <p:cNvGrpSpPr/>
          <p:nvPr/>
        </p:nvGrpSpPr>
        <p:grpSpPr>
          <a:xfrm>
            <a:off x="5815170" y="3797031"/>
            <a:ext cx="4868872" cy="1596038"/>
            <a:chOff x="3532261" y="3775433"/>
            <a:chExt cx="2872060" cy="1208512"/>
          </a:xfrm>
        </p:grpSpPr>
        <p:sp>
          <p:nvSpPr>
            <p:cNvPr id="13" name="等腰三角形 12">
              <a:extLst>
                <a:ext uri="{FF2B5EF4-FFF2-40B4-BE49-F238E27FC236}">
                  <a16:creationId xmlns="" xmlns:a16="http://schemas.microsoft.com/office/drawing/2014/main" id="{B9A924FF-AFDA-4318-BD59-49933D283AA3}"/>
                </a:ext>
              </a:extLst>
            </p:cNvPr>
            <p:cNvSpPr/>
            <p:nvPr/>
          </p:nvSpPr>
          <p:spPr>
            <a:xfrm rot="16516772">
              <a:off x="3576700" y="3762562"/>
              <a:ext cx="520621" cy="609500"/>
            </a:xfrm>
            <a:prstGeom prst="triangle">
              <a:avLst>
                <a:gd name="adj" fmla="val 51566"/>
              </a:avLst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4" name="語音泡泡: 圓角矩形 13">
              <a:extLst>
                <a:ext uri="{FF2B5EF4-FFF2-40B4-BE49-F238E27FC236}">
                  <a16:creationId xmlns="" xmlns:a16="http://schemas.microsoft.com/office/drawing/2014/main" id="{FF70F0E2-D42B-4E88-A35D-161FA3D36CCF}"/>
                </a:ext>
              </a:extLst>
            </p:cNvPr>
            <p:cNvSpPr/>
            <p:nvPr/>
          </p:nvSpPr>
          <p:spPr>
            <a:xfrm>
              <a:off x="3994200" y="3775433"/>
              <a:ext cx="2410121" cy="1208512"/>
            </a:xfrm>
            <a:prstGeom prst="wedgeRoundRectCallout">
              <a:avLst>
                <a:gd name="adj1" fmla="val -40939"/>
                <a:gd name="adj2" fmla="val -3215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b="1" dirty="0" err="1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DeepFace</a:t>
              </a:r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的分析結果覺得這張照片是一位</a:t>
              </a:r>
              <a:r>
                <a:rPr lang="en-US" altLang="zh-TW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37 </a:t>
              </a:r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歲、看起來開開心心的亞洲男性。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5D725018-825A-4CBF-B5AE-233EE4D2BE81}"/>
              </a:ext>
            </a:extLst>
          </p:cNvPr>
          <p:cNvSpPr/>
          <p:nvPr/>
        </p:nvSpPr>
        <p:spPr>
          <a:xfrm>
            <a:off x="940278" y="4555114"/>
            <a:ext cx="672861" cy="126000"/>
          </a:xfrm>
          <a:prstGeom prst="rect">
            <a:avLst/>
          </a:prstGeom>
          <a:noFill/>
          <a:ln w="190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040BD94A-5F02-461D-9CAC-0830B79B9092}"/>
              </a:ext>
            </a:extLst>
          </p:cNvPr>
          <p:cNvSpPr/>
          <p:nvPr/>
        </p:nvSpPr>
        <p:spPr>
          <a:xfrm>
            <a:off x="940277" y="4256671"/>
            <a:ext cx="1837429" cy="126000"/>
          </a:xfrm>
          <a:prstGeom prst="rect">
            <a:avLst/>
          </a:prstGeom>
          <a:noFill/>
          <a:ln w="190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07E3F337-1563-4541-BFFF-98B6118A70B0}"/>
              </a:ext>
            </a:extLst>
          </p:cNvPr>
          <p:cNvSpPr/>
          <p:nvPr/>
        </p:nvSpPr>
        <p:spPr>
          <a:xfrm>
            <a:off x="940277" y="5786542"/>
            <a:ext cx="1646361" cy="126000"/>
          </a:xfrm>
          <a:prstGeom prst="rect">
            <a:avLst/>
          </a:prstGeom>
          <a:noFill/>
          <a:ln w="190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1DC029C1-2ABC-4698-A5B3-840ED548A102}"/>
              </a:ext>
            </a:extLst>
          </p:cNvPr>
          <p:cNvSpPr/>
          <p:nvPr/>
        </p:nvSpPr>
        <p:spPr>
          <a:xfrm>
            <a:off x="932134" y="4710305"/>
            <a:ext cx="1051941" cy="143252"/>
          </a:xfrm>
          <a:prstGeom prst="rect">
            <a:avLst/>
          </a:prstGeom>
          <a:noFill/>
          <a:ln w="190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4954043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21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04 </a:t>
            </a:r>
            <a:r>
              <a:rPr lang="en-US" altLang="zh-TW" dirty="0" err="1"/>
              <a:t>DeepFace</a:t>
            </a:r>
            <a:r>
              <a:rPr lang="en-US" altLang="zh-TW" dirty="0"/>
              <a:t> </a:t>
            </a:r>
            <a:r>
              <a:rPr lang="zh-TW" altLang="en-US" dirty="0"/>
              <a:t>之情緒讀心術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將結果以簡潔的方式呈現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C0F9E1A7-2BA5-4A07-B93B-51F3C7904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42" y="3107909"/>
            <a:ext cx="10445995" cy="2383420"/>
          </a:xfrm>
          <a:prstGeom prst="rect">
            <a:avLst/>
          </a:prstGeom>
        </p:spPr>
      </p:pic>
      <p:sp>
        <p:nvSpPr>
          <p:cNvPr id="7" name="我們用的套件, 大家也習慣稱 tf.Keras。">
            <a:extLst>
              <a:ext uri="{FF2B5EF4-FFF2-40B4-BE49-F238E27FC236}">
                <a16:creationId xmlns="" xmlns:a16="http://schemas.microsoft.com/office/drawing/2014/main" id="{E43B6711-B9E6-4445-BC44-E1D62F215EE3}"/>
              </a:ext>
            </a:extLst>
          </p:cNvPr>
          <p:cNvSpPr txBox="1"/>
          <p:nvPr/>
        </p:nvSpPr>
        <p:spPr>
          <a:xfrm>
            <a:off x="535353" y="2593324"/>
            <a:ext cx="105193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準備一個將情緒、生理性別以及種族翻譯成中文的</a:t>
            </a:r>
            <a:r>
              <a:rPr lang="en-US" altLang="zh-TW" sz="2400" b="1" dirty="0" err="1">
                <a:latin typeface="微軟正黑體" pitchFamily="34" charset="-120"/>
                <a:ea typeface="微軟正黑體" pitchFamily="34" charset="-120"/>
              </a:rPr>
              <a:t>dict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變數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292209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22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04 </a:t>
            </a:r>
            <a:r>
              <a:rPr lang="en-US" altLang="zh-TW" dirty="0" err="1"/>
              <a:t>DeepFace</a:t>
            </a:r>
            <a:r>
              <a:rPr lang="en-US" altLang="zh-TW" dirty="0"/>
              <a:t> </a:t>
            </a:r>
            <a:r>
              <a:rPr lang="zh-TW" altLang="en-US" dirty="0"/>
              <a:t>之情緒讀心術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寫個函式來親切地呈現人物分析結果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C9152C31-CB09-48B1-A375-DED1A1FA0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69" y="2885619"/>
            <a:ext cx="9283261" cy="3155293"/>
          </a:xfrm>
          <a:prstGeom prst="rect">
            <a:avLst/>
          </a:prstGeom>
        </p:spPr>
      </p:pic>
      <p:sp>
        <p:nvSpPr>
          <p:cNvPr id="6" name="我們用的套件, 大家也習慣稱 tf.Keras。">
            <a:extLst>
              <a:ext uri="{FF2B5EF4-FFF2-40B4-BE49-F238E27FC236}">
                <a16:creationId xmlns="" xmlns:a16="http://schemas.microsoft.com/office/drawing/2014/main" id="{C3236E18-59F1-4494-A250-B56FC2CFC7AE}"/>
              </a:ext>
            </a:extLst>
          </p:cNvPr>
          <p:cNvSpPr txBox="1"/>
          <p:nvPr/>
        </p:nvSpPr>
        <p:spPr>
          <a:xfrm>
            <a:off x="578853" y="2414548"/>
            <a:ext cx="105193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準備一個函式</a:t>
            </a:r>
            <a:r>
              <a:rPr lang="en-US" altLang="zh-TW" sz="2400" b="1" dirty="0" err="1">
                <a:latin typeface="微軟正黑體" pitchFamily="34" charset="-120"/>
                <a:ea typeface="微軟正黑體" pitchFamily="34" charset="-120"/>
              </a:rPr>
              <a:t>show_info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174082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hangingPunct="0"/>
              <a:t>23</a:t>
            </a:fld>
            <a:endParaRPr kern="0" dirty="0"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04 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DeepFace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之情緒讀心術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親切地呈現分析結果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BFAF2E56-1FDF-4C1B-8D63-9F4539B48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" y="2789378"/>
            <a:ext cx="10587790" cy="9552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35267575-6856-4700-8D2D-D4E964E70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76" y="3704719"/>
            <a:ext cx="4200003" cy="29552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A3DB3881-56E0-4337-B5A2-C2E4BEC25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76" y="4042611"/>
            <a:ext cx="1668312" cy="1909962"/>
          </a:xfrm>
          <a:prstGeom prst="rect">
            <a:avLst/>
          </a:prstGeom>
        </p:spPr>
      </p:pic>
      <p:sp>
        <p:nvSpPr>
          <p:cNvPr id="12" name="我們用的套件, 大家也習慣稱 tf.Keras。">
            <a:extLst>
              <a:ext uri="{FF2B5EF4-FFF2-40B4-BE49-F238E27FC236}">
                <a16:creationId xmlns="" xmlns:a16="http://schemas.microsoft.com/office/drawing/2014/main" id="{BDC25B90-8263-44BB-9F82-BCD53E68039B}"/>
              </a:ext>
            </a:extLst>
          </p:cNvPr>
          <p:cNvSpPr txBox="1"/>
          <p:nvPr/>
        </p:nvSpPr>
        <p:spPr>
          <a:xfrm>
            <a:off x="578853" y="2414548"/>
            <a:ext cx="105193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簡單呈現分析結果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714871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hangingPunct="0"/>
              <a:t>24</a:t>
            </a:fld>
            <a:endParaRPr kern="0" dirty="0"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05 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DeepFace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之找找人臉在哪裡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TW" sz="2800" b="1" kern="0" dirty="0" err="1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</a:rPr>
              <a:t>preprocess_face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找到照片中的人臉位置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61C0A544-1A0B-4585-B5E7-C3488767D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68" b="5630"/>
          <a:stretch/>
        </p:blipFill>
        <p:spPr>
          <a:xfrm>
            <a:off x="617638" y="2543467"/>
            <a:ext cx="10467457" cy="54592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9AF7A4B5-EA1A-43E7-AA84-EA92870DB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8" b="3221"/>
          <a:stretch/>
        </p:blipFill>
        <p:spPr>
          <a:xfrm>
            <a:off x="617638" y="3567436"/>
            <a:ext cx="10467457" cy="11200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A67231B1-C7D8-4256-8755-B705A0E675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93"/>
          <a:stretch/>
        </p:blipFill>
        <p:spPr>
          <a:xfrm>
            <a:off x="617638" y="5025642"/>
            <a:ext cx="10467457" cy="925841"/>
          </a:xfrm>
          <a:prstGeom prst="rect">
            <a:avLst/>
          </a:prstGeom>
        </p:spPr>
      </p:pic>
      <p:sp>
        <p:nvSpPr>
          <p:cNvPr id="11" name="我們用的套件, 大家也習慣稱 tf.Keras。">
            <a:extLst>
              <a:ext uri="{FF2B5EF4-FFF2-40B4-BE49-F238E27FC236}">
                <a16:creationId xmlns="" xmlns:a16="http://schemas.microsoft.com/office/drawing/2014/main" id="{DE88AA23-9749-4DA2-B301-609DDBF63033}"/>
              </a:ext>
            </a:extLst>
          </p:cNvPr>
          <p:cNvSpPr txBox="1"/>
          <p:nvPr/>
        </p:nvSpPr>
        <p:spPr>
          <a:xfrm>
            <a:off x="591668" y="3089391"/>
            <a:ext cx="105193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指定參數</a:t>
            </a:r>
            <a:r>
              <a:rPr lang="en-US" altLang="zh-TW" sz="2400" b="1" dirty="0" err="1">
                <a:latin typeface="微軟正黑體" pitchFamily="34" charset="-120"/>
                <a:ea typeface="微軟正黑體" pitchFamily="34" charset="-120"/>
              </a:rPr>
              <a:t>detector_backend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="</a:t>
            </a:r>
            <a:r>
              <a:rPr lang="en-US" altLang="zh-TW" sz="2400" b="1" dirty="0" err="1">
                <a:latin typeface="微軟正黑體" pitchFamily="34" charset="-120"/>
                <a:ea typeface="微軟正黑體" pitchFamily="34" charset="-120"/>
              </a:rPr>
              <a:t>mtcnn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"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來達到將臉轉正的效果。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我們用的套件, 大家也習慣稱 tf.Keras。">
            <a:extLst>
              <a:ext uri="{FF2B5EF4-FFF2-40B4-BE49-F238E27FC236}">
                <a16:creationId xmlns="" xmlns:a16="http://schemas.microsoft.com/office/drawing/2014/main" id="{957D3F2A-B6B5-48C0-976E-5C13363F2D6F}"/>
              </a:ext>
            </a:extLst>
          </p:cNvPr>
          <p:cNvSpPr txBox="1"/>
          <p:nvPr/>
        </p:nvSpPr>
        <p:spPr>
          <a:xfrm>
            <a:off x="565699" y="4589825"/>
            <a:ext cx="105193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臉部照片會是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1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個尺寸大小為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(244, 244)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的彩色照片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288398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hangingPunct="0"/>
              <a:t>25</a:t>
            </a:fld>
            <a:endParaRPr kern="0" dirty="0"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05 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DeepFace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之找找人臉在哪裡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來看看原本的圖片跟切出來的臉部相片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CF4102FE-FDE9-4541-AEF5-6AD5211E3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7" y="2772784"/>
            <a:ext cx="10438547" cy="61403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60E40FC4-34F6-4157-A9EC-5FD6493E3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60" y="3418901"/>
            <a:ext cx="4928440" cy="2510251"/>
          </a:xfrm>
          <a:prstGeom prst="rect">
            <a:avLst/>
          </a:prstGeom>
        </p:spPr>
      </p:pic>
      <p:sp>
        <p:nvSpPr>
          <p:cNvPr id="7" name="我們用的套件, 大家也習慣稱 tf.Keras。">
            <a:extLst>
              <a:ext uri="{FF2B5EF4-FFF2-40B4-BE49-F238E27FC236}">
                <a16:creationId xmlns="" xmlns:a16="http://schemas.microsoft.com/office/drawing/2014/main" id="{1A048242-196A-4D21-930E-A271E855FA03}"/>
              </a:ext>
            </a:extLst>
          </p:cNvPr>
          <p:cNvSpPr txBox="1"/>
          <p:nvPr/>
        </p:nvSpPr>
        <p:spPr>
          <a:xfrm>
            <a:off x="531502" y="2295413"/>
            <a:ext cx="105193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要把照片拿出來是用 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im01p[0]</a:t>
            </a:r>
          </a:p>
        </p:txBody>
      </p:sp>
    </p:spTree>
    <p:extLst>
      <p:ext uri="{BB962C8B-B14F-4D97-AF65-F5344CB8AC3E}">
        <p14:creationId xmlns:p14="http://schemas.microsoft.com/office/powerpoint/2010/main" val="390021104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hangingPunct="0"/>
              <a:t>26</a:t>
            </a:fld>
            <a:endParaRPr kern="0" dirty="0"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05 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DeepFace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之找找人臉在哪裡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來看看原本的圖片跟切出來的臉部相片</a:t>
            </a:r>
            <a:endParaRPr lang="zh-TW" altLang="en-US"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0429D491-2461-4851-8722-E0104EA9E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14" y="2742365"/>
            <a:ext cx="9069797" cy="155453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083F61DF-153C-4BD7-AC57-F924807A4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81" y="4244278"/>
            <a:ext cx="3211826" cy="1623264"/>
          </a:xfrm>
          <a:prstGeom prst="rect">
            <a:avLst/>
          </a:prstGeom>
        </p:spPr>
      </p:pic>
      <p:sp>
        <p:nvSpPr>
          <p:cNvPr id="7" name="我們用的套件, 大家也習慣稱 tf.Keras。">
            <a:extLst>
              <a:ext uri="{FF2B5EF4-FFF2-40B4-BE49-F238E27FC236}">
                <a16:creationId xmlns="" xmlns:a16="http://schemas.microsoft.com/office/drawing/2014/main" id="{983EE116-CDB1-4FD6-A208-836DC4536358}"/>
              </a:ext>
            </a:extLst>
          </p:cNvPr>
          <p:cNvSpPr txBox="1"/>
          <p:nvPr/>
        </p:nvSpPr>
        <p:spPr>
          <a:xfrm>
            <a:off x="531502" y="2295413"/>
            <a:ext cx="105193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也可以看看剛剛那位 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37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歲的開心亞洲男子跟他的臉部位置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005691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27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06 </a:t>
            </a:r>
            <a:r>
              <a:rPr lang="en-US" altLang="zh-TW" dirty="0" err="1"/>
              <a:t>DeepFace</a:t>
            </a:r>
            <a:r>
              <a:rPr lang="en-US" altLang="zh-TW" dirty="0"/>
              <a:t> </a:t>
            </a:r>
            <a:r>
              <a:rPr lang="zh-TW" altLang="en-US" dirty="0"/>
              <a:t>之隨拍隨分析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同時進行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情緒分析與臉部位置偵測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A22D40DD-A1C9-4329-A536-05AFFFF64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28" y="2963531"/>
            <a:ext cx="10668761" cy="2096683"/>
          </a:xfrm>
          <a:prstGeom prst="rect">
            <a:avLst/>
          </a:prstGeom>
        </p:spPr>
      </p:pic>
      <p:sp>
        <p:nvSpPr>
          <p:cNvPr id="7" name="我們用的套件, 大家也習慣稱 tf.Keras。">
            <a:extLst>
              <a:ext uri="{FF2B5EF4-FFF2-40B4-BE49-F238E27FC236}">
                <a16:creationId xmlns="" xmlns:a16="http://schemas.microsoft.com/office/drawing/2014/main" id="{11755663-4F95-468E-A736-2198FEC36FFA}"/>
              </a:ext>
            </a:extLst>
          </p:cNvPr>
          <p:cNvSpPr txBox="1"/>
          <p:nvPr/>
        </p:nvSpPr>
        <p:spPr>
          <a:xfrm>
            <a:off x="528628" y="2439726"/>
            <a:ext cx="105193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讓使用者自拍並馬上進行情緒分析的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Web App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E501A20F-D5DB-44BC-8CBA-3EAE790ED5B7}"/>
              </a:ext>
            </a:extLst>
          </p:cNvPr>
          <p:cNvSpPr/>
          <p:nvPr/>
        </p:nvSpPr>
        <p:spPr>
          <a:xfrm>
            <a:off x="3064043" y="3368840"/>
            <a:ext cx="2133600" cy="348916"/>
          </a:xfrm>
          <a:prstGeom prst="rect">
            <a:avLst/>
          </a:prstGeom>
          <a:noFill/>
          <a:ln w="28575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6B9E56DE-CE58-4B49-8DCF-2D13E3176BEA}"/>
              </a:ext>
            </a:extLst>
          </p:cNvPr>
          <p:cNvSpPr/>
          <p:nvPr/>
        </p:nvSpPr>
        <p:spPr>
          <a:xfrm>
            <a:off x="3056023" y="3697701"/>
            <a:ext cx="1660356" cy="324000"/>
          </a:xfrm>
          <a:prstGeom prst="rect">
            <a:avLst/>
          </a:prstGeom>
          <a:noFill/>
          <a:ln w="28575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="" xmlns:a16="http://schemas.microsoft.com/office/drawing/2014/main" id="{CEA3AD0C-9FE5-479B-A261-149F60304AE3}"/>
              </a:ext>
            </a:extLst>
          </p:cNvPr>
          <p:cNvGrpSpPr/>
          <p:nvPr/>
        </p:nvGrpSpPr>
        <p:grpSpPr>
          <a:xfrm>
            <a:off x="6328517" y="3368840"/>
            <a:ext cx="4868872" cy="1596038"/>
            <a:chOff x="3532261" y="3775433"/>
            <a:chExt cx="2872060" cy="1208512"/>
          </a:xfrm>
        </p:grpSpPr>
        <p:sp>
          <p:nvSpPr>
            <p:cNvPr id="13" name="等腰三角形 12">
              <a:extLst>
                <a:ext uri="{FF2B5EF4-FFF2-40B4-BE49-F238E27FC236}">
                  <a16:creationId xmlns="" xmlns:a16="http://schemas.microsoft.com/office/drawing/2014/main" id="{C9C98C6F-2986-48C2-8946-538A269F165A}"/>
                </a:ext>
              </a:extLst>
            </p:cNvPr>
            <p:cNvSpPr/>
            <p:nvPr/>
          </p:nvSpPr>
          <p:spPr>
            <a:xfrm rot="16516772">
              <a:off x="3576700" y="3762562"/>
              <a:ext cx="520621" cy="609500"/>
            </a:xfrm>
            <a:prstGeom prst="triangle">
              <a:avLst>
                <a:gd name="adj" fmla="val 51566"/>
              </a:avLst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4" name="語音泡泡: 圓角矩形 13">
              <a:extLst>
                <a:ext uri="{FF2B5EF4-FFF2-40B4-BE49-F238E27FC236}">
                  <a16:creationId xmlns="" xmlns:a16="http://schemas.microsoft.com/office/drawing/2014/main" id="{5E1E0667-E4A5-4049-BB18-551FE25A1B4D}"/>
                </a:ext>
              </a:extLst>
            </p:cNvPr>
            <p:cNvSpPr/>
            <p:nvPr/>
          </p:nvSpPr>
          <p:spPr>
            <a:xfrm>
              <a:off x="3994200" y="3775433"/>
              <a:ext cx="2410121" cy="1208512"/>
            </a:xfrm>
            <a:prstGeom prst="wedgeRoundRectCallout">
              <a:avLst>
                <a:gd name="adj1" fmla="val -40939"/>
                <a:gd name="adj2" fmla="val -3215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Clr>
                  <a:srgbClr val="FF8E7B"/>
                </a:buClr>
                <a:buFont typeface="+mj-lt"/>
                <a:buAutoNum type="arabicPeriod"/>
              </a:pPr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讓</a:t>
              </a:r>
              <a:r>
                <a:rPr lang="en-US" altLang="zh-TW" sz="2400" b="1" dirty="0" err="1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gradio</a:t>
              </a:r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可以從電腦鏡頭取得照片</a:t>
              </a:r>
              <a:endParaRPr lang="en-US" altLang="zh-TW" sz="24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457200" indent="-457200">
                <a:buClr>
                  <a:srgbClr val="FF8E7B"/>
                </a:buClr>
                <a:buFont typeface="+mj-lt"/>
                <a:buAutoNum type="arabicPeriod"/>
              </a:pPr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讓自拍照片暫時存起來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39996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28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06 </a:t>
            </a:r>
            <a:r>
              <a:rPr lang="en-US" altLang="zh-TW" dirty="0" err="1"/>
              <a:t>DeepFace</a:t>
            </a:r>
            <a:r>
              <a:rPr lang="en-US" altLang="zh-TW" dirty="0"/>
              <a:t> </a:t>
            </a:r>
            <a:r>
              <a:rPr lang="zh-TW" altLang="en-US" dirty="0"/>
              <a:t>之隨拍隨分析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準備</a:t>
            </a:r>
            <a:r>
              <a:rPr lang="en-US" altLang="zh-TW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gradio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函式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821A9FDA-A7FD-45C5-A301-1778F303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17" y="2769361"/>
            <a:ext cx="10193913" cy="3150241"/>
          </a:xfrm>
          <a:prstGeom prst="rect">
            <a:avLst/>
          </a:prstGeom>
        </p:spPr>
      </p:pic>
      <p:sp>
        <p:nvSpPr>
          <p:cNvPr id="7" name="我們用的套件, 大家也習慣稱 tf.Keras。">
            <a:extLst>
              <a:ext uri="{FF2B5EF4-FFF2-40B4-BE49-F238E27FC236}">
                <a16:creationId xmlns="" xmlns:a16="http://schemas.microsoft.com/office/drawing/2014/main" id="{C6B287F4-BDAB-4F13-B1B4-107594518871}"/>
              </a:ext>
            </a:extLst>
          </p:cNvPr>
          <p:cNvSpPr txBox="1"/>
          <p:nvPr/>
        </p:nvSpPr>
        <p:spPr>
          <a:xfrm>
            <a:off x="528628" y="2391600"/>
            <a:ext cx="105193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將自拍照片的路徑讀取進來，並進行將分析傳出去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474631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29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06 </a:t>
            </a:r>
            <a:r>
              <a:rPr lang="en-US" altLang="zh-TW" dirty="0" err="1"/>
              <a:t>DeepFace</a:t>
            </a:r>
            <a:r>
              <a:rPr lang="en-US" altLang="zh-TW" dirty="0"/>
              <a:t> </a:t>
            </a:r>
            <a:r>
              <a:rPr lang="zh-TW" altLang="en-US" dirty="0"/>
              <a:t>之隨拍隨分析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將這些建置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Web App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的小物件組裝起來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D4828AE3-670D-4067-BDA7-1BED1897E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89" y="2963530"/>
            <a:ext cx="10237244" cy="2353206"/>
          </a:xfrm>
          <a:prstGeom prst="rect">
            <a:avLst/>
          </a:prstGeom>
        </p:spPr>
      </p:pic>
      <p:sp>
        <p:nvSpPr>
          <p:cNvPr id="11" name="我們用的套件, 大家也習慣稱 tf.Keras。">
            <a:extLst>
              <a:ext uri="{FF2B5EF4-FFF2-40B4-BE49-F238E27FC236}">
                <a16:creationId xmlns="" xmlns:a16="http://schemas.microsoft.com/office/drawing/2014/main" id="{D800CE26-1A0B-40F5-BFE3-95480392946D}"/>
              </a:ext>
            </a:extLst>
          </p:cNvPr>
          <p:cNvSpPr txBox="1"/>
          <p:nvPr/>
        </p:nvSpPr>
        <p:spPr>
          <a:xfrm>
            <a:off x="528628" y="2535978"/>
            <a:ext cx="105193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設定在</a:t>
            </a:r>
            <a:r>
              <a:rPr lang="en-US" altLang="zh-TW" sz="2400" b="1" dirty="0" err="1">
                <a:latin typeface="微軟正黑體" pitchFamily="34" charset="-120"/>
                <a:ea typeface="微軟正黑體" pitchFamily="34" charset="-120"/>
              </a:rPr>
              <a:t>gradio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上的參數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880625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3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01 </a:t>
            </a:r>
            <a:r>
              <a:rPr lang="zh-TW" altLang="en-US" dirty="0"/>
              <a:t>準備套件、照片數據庫與照片小展示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一樣先把各種套件讀進來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5573915C-F76D-41B8-BC19-5ED254EB7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00" y="2810110"/>
            <a:ext cx="10252764" cy="594525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="" xmlns:a16="http://schemas.microsoft.com/office/drawing/2014/main" id="{98400D15-3F52-479D-9C5C-66CC04EA5CE0}"/>
              </a:ext>
            </a:extLst>
          </p:cNvPr>
          <p:cNvGrpSpPr/>
          <p:nvPr/>
        </p:nvGrpSpPr>
        <p:grpSpPr>
          <a:xfrm>
            <a:off x="790258" y="4074941"/>
            <a:ext cx="10252764" cy="1024218"/>
            <a:chOff x="806300" y="3407539"/>
            <a:chExt cx="10252764" cy="1024218"/>
          </a:xfrm>
        </p:grpSpPr>
        <p:pic>
          <p:nvPicPr>
            <p:cNvPr id="4" name="圖片 3">
              <a:extLst>
                <a:ext uri="{FF2B5EF4-FFF2-40B4-BE49-F238E27FC236}">
                  <a16:creationId xmlns="" xmlns:a16="http://schemas.microsoft.com/office/drawing/2014/main" id="{42EE6C4E-FC85-47C9-A372-46E327796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2830"/>
            <a:stretch/>
          </p:blipFill>
          <p:spPr>
            <a:xfrm>
              <a:off x="806300" y="3407539"/>
              <a:ext cx="10252764" cy="594526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="" xmlns:a16="http://schemas.microsoft.com/office/drawing/2014/main" id="{9889E7A9-B2FA-4258-B2D3-4057802540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982"/>
            <a:stretch/>
          </p:blipFill>
          <p:spPr>
            <a:xfrm>
              <a:off x="828771" y="3991700"/>
              <a:ext cx="10208251" cy="440057"/>
            </a:xfrm>
            <a:prstGeom prst="rect">
              <a:avLst/>
            </a:prstGeom>
          </p:spPr>
        </p:pic>
      </p:grp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600A0F0C-BDB5-4D52-A55C-CB74148E3C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11"/>
          <a:stretch/>
        </p:blipFill>
        <p:spPr>
          <a:xfrm>
            <a:off x="784258" y="5104595"/>
            <a:ext cx="10252764" cy="869580"/>
          </a:xfrm>
          <a:prstGeom prst="rect">
            <a:avLst/>
          </a:prstGeom>
        </p:spPr>
      </p:pic>
      <p:sp>
        <p:nvSpPr>
          <p:cNvPr id="11" name="我們用的套件, 大家也習慣稱 tf.Keras。">
            <a:extLst>
              <a:ext uri="{FF2B5EF4-FFF2-40B4-BE49-F238E27FC236}">
                <a16:creationId xmlns="" xmlns:a16="http://schemas.microsoft.com/office/drawing/2014/main" id="{3DEDE86A-2FC5-4C9E-862B-5F84182ACF0E}"/>
              </a:ext>
            </a:extLst>
          </p:cNvPr>
          <p:cNvSpPr txBox="1"/>
          <p:nvPr/>
        </p:nvSpPr>
        <p:spPr>
          <a:xfrm>
            <a:off x="806300" y="2404659"/>
            <a:ext cx="105193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用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OpenCV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來做照片處理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我們用的套件, 大家也習慣稱 tf.Keras。">
            <a:extLst>
              <a:ext uri="{FF2B5EF4-FFF2-40B4-BE49-F238E27FC236}">
                <a16:creationId xmlns="" xmlns:a16="http://schemas.microsoft.com/office/drawing/2014/main" id="{DA91AB90-ADE2-4468-91BE-759CFD688336}"/>
              </a:ext>
            </a:extLst>
          </p:cNvPr>
          <p:cNvSpPr txBox="1"/>
          <p:nvPr/>
        </p:nvSpPr>
        <p:spPr>
          <a:xfrm>
            <a:off x="784258" y="3639813"/>
            <a:ext cx="105193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安裝並讀入</a:t>
            </a:r>
            <a:r>
              <a:rPr lang="en-US" altLang="zh-TW" sz="2400" b="1" dirty="0" err="1">
                <a:latin typeface="微軟正黑體" pitchFamily="34" charset="-120"/>
                <a:ea typeface="微軟正黑體" pitchFamily="34" charset="-120"/>
              </a:rPr>
              <a:t>deepface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和 </a:t>
            </a:r>
            <a:r>
              <a:rPr lang="en-US" altLang="zh-TW" sz="2400" b="1" dirty="0" err="1">
                <a:latin typeface="微軟正黑體" pitchFamily="34" charset="-120"/>
                <a:ea typeface="微軟正黑體" pitchFamily="34" charset="-120"/>
              </a:rPr>
              <a:t>gradio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套件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797884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30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06 </a:t>
            </a:r>
            <a:r>
              <a:rPr lang="en-US" altLang="zh-TW" dirty="0" err="1"/>
              <a:t>DeepFace</a:t>
            </a:r>
            <a:r>
              <a:rPr lang="en-US" altLang="zh-TW" dirty="0"/>
              <a:t> </a:t>
            </a:r>
            <a:r>
              <a:rPr lang="zh-TW" altLang="en-US" dirty="0"/>
              <a:t>之隨拍隨分析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點擊網址看到情緒</a:t>
            </a:r>
            <a:r>
              <a:rPr lang="zh-TW" altLang="en-US" sz="2800" b="1" kern="0" dirty="0" smtClean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分析</a:t>
            </a:r>
            <a:r>
              <a:rPr lang="en-US" altLang="zh-TW" sz="2800" b="1" kern="0" dirty="0" smtClean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App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56E1AEF2-DCA4-47C4-AB69-E95ED9F5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70" y="2682453"/>
            <a:ext cx="7582290" cy="240042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71F0DD04-68FB-4749-A811-0BF274785A7D}"/>
              </a:ext>
            </a:extLst>
          </p:cNvPr>
          <p:cNvSpPr/>
          <p:nvPr/>
        </p:nvSpPr>
        <p:spPr>
          <a:xfrm>
            <a:off x="3850105" y="3595142"/>
            <a:ext cx="3192379" cy="479553"/>
          </a:xfrm>
          <a:prstGeom prst="rect">
            <a:avLst/>
          </a:prstGeom>
          <a:noFill/>
          <a:ln w="28575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="" xmlns:a16="http://schemas.microsoft.com/office/drawing/2014/main" id="{975C55D6-6A86-4892-9FA2-EFD27413F0A2}"/>
              </a:ext>
            </a:extLst>
          </p:cNvPr>
          <p:cNvGrpSpPr/>
          <p:nvPr/>
        </p:nvGrpSpPr>
        <p:grpSpPr>
          <a:xfrm>
            <a:off x="7339170" y="3642887"/>
            <a:ext cx="3620916" cy="479553"/>
            <a:chOff x="3532261" y="3775433"/>
            <a:chExt cx="2872060" cy="1208512"/>
          </a:xfrm>
        </p:grpSpPr>
        <p:sp>
          <p:nvSpPr>
            <p:cNvPr id="11" name="等腰三角形 10">
              <a:extLst>
                <a:ext uri="{FF2B5EF4-FFF2-40B4-BE49-F238E27FC236}">
                  <a16:creationId xmlns="" xmlns:a16="http://schemas.microsoft.com/office/drawing/2014/main" id="{5C4FDCF7-177A-49DB-A414-01A1CD6A60F7}"/>
                </a:ext>
              </a:extLst>
            </p:cNvPr>
            <p:cNvSpPr/>
            <p:nvPr/>
          </p:nvSpPr>
          <p:spPr>
            <a:xfrm rot="16516772">
              <a:off x="3576700" y="3762562"/>
              <a:ext cx="520621" cy="609500"/>
            </a:xfrm>
            <a:prstGeom prst="triangle">
              <a:avLst>
                <a:gd name="adj" fmla="val 51566"/>
              </a:avLst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語音泡泡: 圓角矩形 11">
              <a:extLst>
                <a:ext uri="{FF2B5EF4-FFF2-40B4-BE49-F238E27FC236}">
                  <a16:creationId xmlns="" xmlns:a16="http://schemas.microsoft.com/office/drawing/2014/main" id="{9A969BB6-1004-4851-8D61-CD76671C3BD8}"/>
                </a:ext>
              </a:extLst>
            </p:cNvPr>
            <p:cNvSpPr/>
            <p:nvPr/>
          </p:nvSpPr>
          <p:spPr>
            <a:xfrm>
              <a:off x="3994200" y="3775433"/>
              <a:ext cx="2410121" cy="1208512"/>
            </a:xfrm>
            <a:prstGeom prst="wedgeRoundRectCallout">
              <a:avLst>
                <a:gd name="adj1" fmla="val -40939"/>
                <a:gd name="adj2" fmla="val -3215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FF8E7B"/>
                </a:buClr>
              </a:pPr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勇敢地點下去就對了</a:t>
              </a:r>
              <a:r>
                <a:rPr lang="en-US" altLang="zh-TW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!</a:t>
              </a:r>
              <a:endParaRPr lang="zh-TW" altLang="en-US" sz="24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09136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31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06 </a:t>
            </a:r>
            <a:r>
              <a:rPr lang="en-US" altLang="zh-TW" dirty="0" err="1"/>
              <a:t>DeepFace</a:t>
            </a:r>
            <a:r>
              <a:rPr lang="en-US" altLang="zh-TW" dirty="0"/>
              <a:t> </a:t>
            </a:r>
            <a:r>
              <a:rPr lang="zh-TW" altLang="en-US" dirty="0"/>
              <a:t>之隨拍隨分析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情緒辨識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app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48D62460-B3AB-4FB9-9AD6-E62D7C845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95" y="2502637"/>
            <a:ext cx="6661236" cy="33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944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幻燈片編號">
            <a:extLst>
              <a:ext uri="{FF2B5EF4-FFF2-40B4-BE49-F238E27FC236}">
                <a16:creationId xmlns="" xmlns:a16="http://schemas.microsoft.com/office/drawing/2014/main" id="{9E8F7718-31C8-4ADA-B0AB-ADC66F40C90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8" y="6387706"/>
            <a:ext cx="240451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32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9CB4F019-90C6-4BCD-8063-72574E4C4B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冒險旅程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38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3B003C0-9A24-4239-B92D-FEC6F13D5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請準備兩張照片並用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DeepFace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提供的八種模型分別看看兩張照片是否為同一個人！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9600" lvl="2" indent="0">
              <a:lnSpc>
                <a:spcPct val="160000"/>
              </a:lnSpc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首先，我們將可以使用的八種模型的參數，定義成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models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8B12A5E8-C4F2-4B56-9D80-1A6248F59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836" y="5252198"/>
            <a:ext cx="907788" cy="987219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7ED860BE-7529-445E-AD51-3A0250B1E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439" y="4962762"/>
            <a:ext cx="9635397" cy="9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8667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幻燈片編號">
            <a:extLst>
              <a:ext uri="{FF2B5EF4-FFF2-40B4-BE49-F238E27FC236}">
                <a16:creationId xmlns="" xmlns:a16="http://schemas.microsoft.com/office/drawing/2014/main" id="{9E8F7718-31C8-4ADA-B0AB-ADC66F40C90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8" y="6387706"/>
            <a:ext cx="240451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33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9CB4F019-90C6-4BCD-8063-72574E4C4B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冒險旅程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38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3B003C0-9A24-4239-B92D-FEC6F13D5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609600" lvl="2" indent="0">
              <a:lnSpc>
                <a:spcPct val="160000"/>
              </a:lnSpc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接下來，我們只需要提供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index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，就能快速決定要用哪一個模型進行辨識了！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9600" lvl="2" indent="0">
              <a:lnSpc>
                <a:spcPct val="160000"/>
              </a:lnSpc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9600" lvl="2" indent="0">
              <a:lnSpc>
                <a:spcPct val="160000"/>
              </a:lnSpc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請練習看看使用這八種模型來進行人臉辨識，並將結果呈現出來。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8B12A5E8-C4F2-4B56-9D80-1A6248F59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836" y="5252198"/>
            <a:ext cx="907788" cy="9872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592E60ED-757F-48AA-AA33-93A5B76A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646" y="3429000"/>
            <a:ext cx="9128288" cy="83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6970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幻燈片編號">
            <a:extLst>
              <a:ext uri="{FF2B5EF4-FFF2-40B4-BE49-F238E27FC236}">
                <a16:creationId xmlns="" xmlns:a16="http://schemas.microsoft.com/office/drawing/2014/main" id="{9E8F7718-31C8-4ADA-B0AB-ADC66F40C90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8" y="6387706"/>
            <a:ext cx="240451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34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9CB4F019-90C6-4BCD-8063-72574E4C4B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冒險旅程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38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3B003C0-9A24-4239-B92D-FEC6F13D5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60000"/>
              </a:lnSpc>
              <a:buFont typeface="+mj-lt"/>
              <a:buAutoNum type="arabicPeriod" startAt="2"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DeepFace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打造一個可以用手機拍照的應用。發揮你的創意，不一定要用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DeepFace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的全部功能。比方說，你準備用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analyze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，可以只打造專門猜年齡的有趣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，也可以只看能不能正確判斷使用者情緒。如果是判斷情緒，你也可以試試用你的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，能不能做出所有情緒來！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8B12A5E8-C4F2-4B56-9D80-1A6248F59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836" y="5252198"/>
            <a:ext cx="907788" cy="9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664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4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01 </a:t>
            </a:r>
            <a:r>
              <a:rPr lang="zh-TW" altLang="en-US" dirty="0"/>
              <a:t>準備套件、照片數據庫與照片小展示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準備好資料集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75A3DA05-4BF1-473E-9D5F-637B1AE32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52" b="3595"/>
          <a:stretch/>
        </p:blipFill>
        <p:spPr>
          <a:xfrm>
            <a:off x="698183" y="2772496"/>
            <a:ext cx="10428689" cy="112906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967D9CC7-C0F1-4CDC-AE8A-4B9E1EE6F3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6" b="2581"/>
          <a:stretch/>
        </p:blipFill>
        <p:spPr>
          <a:xfrm>
            <a:off x="698182" y="3925181"/>
            <a:ext cx="10428689" cy="1982129"/>
          </a:xfrm>
          <a:prstGeom prst="rect">
            <a:avLst/>
          </a:prstGeom>
        </p:spPr>
      </p:pic>
      <p:sp>
        <p:nvSpPr>
          <p:cNvPr id="7" name="我們用的套件, 大家也習慣稱 tf.Keras。">
            <a:extLst>
              <a:ext uri="{FF2B5EF4-FFF2-40B4-BE49-F238E27FC236}">
                <a16:creationId xmlns="" xmlns:a16="http://schemas.microsoft.com/office/drawing/2014/main" id="{050B058A-5FAA-4874-AD4C-23067BDEED4A}"/>
              </a:ext>
            </a:extLst>
          </p:cNvPr>
          <p:cNvSpPr txBox="1"/>
          <p:nvPr/>
        </p:nvSpPr>
        <p:spPr>
          <a:xfrm>
            <a:off x="698182" y="2339105"/>
            <a:ext cx="105193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用 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!</a:t>
            </a:r>
            <a:r>
              <a:rPr lang="en-US" altLang="zh-TW" sz="2400" b="1" dirty="0" err="1">
                <a:latin typeface="微軟正黑體" pitchFamily="34" charset="-120"/>
                <a:ea typeface="微軟正黑體" pitchFamily="34" charset="-120"/>
              </a:rPr>
              <a:t>wget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 把照片壓縮檔抓下來，再用 </a:t>
            </a:r>
            <a:r>
              <a:rPr lang="en-US" altLang="zh-TW" sz="2400" b="1" dirty="0" err="1">
                <a:latin typeface="微軟正黑體" pitchFamily="34" charset="-120"/>
                <a:ea typeface="微軟正黑體" pitchFamily="34" charset="-120"/>
              </a:rPr>
              <a:t>zipfile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 解壓縮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304006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5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01 </a:t>
            </a:r>
            <a:r>
              <a:rPr lang="zh-TW" altLang="en-US" dirty="0"/>
              <a:t>準備套件、照片數據庫與照片小展示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5B48B4CF-0913-460D-B90A-322157D7A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觀察</a:t>
            </a:r>
            <a:r>
              <a:rPr lang="en-US" altLang="zh-TW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Colab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背後的電腦路徑與擺放方式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5427BB43-B21A-4F83-8354-87C5775573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43" y="2297549"/>
            <a:ext cx="6019073" cy="3736716"/>
          </a:xfrm>
          <a:prstGeom prst="rect">
            <a:avLst/>
          </a:prstGeom>
        </p:spPr>
      </p:pic>
      <p:sp>
        <p:nvSpPr>
          <p:cNvPr id="12" name="我們用的套件, 大家也習慣稱 tf.Keras。">
            <a:extLst>
              <a:ext uri="{FF2B5EF4-FFF2-40B4-BE49-F238E27FC236}">
                <a16:creationId xmlns="" xmlns:a16="http://schemas.microsoft.com/office/drawing/2014/main" id="{4D52BFB7-BAB9-4F8F-88E9-0570E9DE5FCD}"/>
              </a:ext>
            </a:extLst>
          </p:cNvPr>
          <p:cNvSpPr txBox="1"/>
          <p:nvPr/>
        </p:nvSpPr>
        <p:spPr>
          <a:xfrm>
            <a:off x="1119073" y="3050923"/>
            <a:ext cx="3216898" cy="2360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底下有一個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faces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資料夾以及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6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個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jpg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檔。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這兩個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jpg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檔主要是用來當作示範或是測試用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6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個人的照片。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我們用的套件, 大家也習慣稱 tf.Keras。">
            <a:extLst>
              <a:ext uri="{FF2B5EF4-FFF2-40B4-BE49-F238E27FC236}">
                <a16:creationId xmlns="" xmlns:a16="http://schemas.microsoft.com/office/drawing/2014/main" id="{82DF370D-B60C-4FFC-B908-73642E96FC11}"/>
              </a:ext>
            </a:extLst>
          </p:cNvPr>
          <p:cNvSpPr txBox="1"/>
          <p:nvPr/>
        </p:nvSpPr>
        <p:spPr>
          <a:xfrm>
            <a:off x="1119073" y="2560776"/>
            <a:ext cx="321689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en-US" altLang="zh-TW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</a:rPr>
              <a:t>photos </a:t>
            </a:r>
            <a:r>
              <a:rPr lang="zh-TW" altLang="en-US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</a:rPr>
              <a:t>資料夾</a:t>
            </a:r>
            <a:endParaRPr lang="en-US" altLang="zh-TW" sz="2400" b="1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079633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6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01 </a:t>
            </a:r>
            <a:r>
              <a:rPr lang="zh-TW" altLang="en-US" dirty="0"/>
              <a:t>準備套件、照片數據庫與照片小展示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5B48B4CF-0913-460D-B90A-322157D7A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觀察</a:t>
            </a:r>
            <a:r>
              <a:rPr lang="en-US" altLang="zh-TW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Colab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背後的電腦路徑與擺放方式</a:t>
            </a:r>
          </a:p>
        </p:txBody>
      </p:sp>
      <p:pic>
        <p:nvPicPr>
          <p:cNvPr id="7" name="內容版面配置區 7">
            <a:extLst>
              <a:ext uri="{FF2B5EF4-FFF2-40B4-BE49-F238E27FC236}">
                <a16:creationId xmlns="" xmlns:a16="http://schemas.microsoft.com/office/drawing/2014/main" id="{3A00D263-86D4-404D-8378-A0656C831F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44710"/>
            <a:ext cx="5329238" cy="376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11" name="我們用的套件, 大家也習慣稱 tf.Keras。">
            <a:extLst>
              <a:ext uri="{FF2B5EF4-FFF2-40B4-BE49-F238E27FC236}">
                <a16:creationId xmlns="" xmlns:a16="http://schemas.microsoft.com/office/drawing/2014/main" id="{EFE9FA56-5F3A-4502-A189-3EB135FDBD13}"/>
              </a:ext>
            </a:extLst>
          </p:cNvPr>
          <p:cNvSpPr txBox="1"/>
          <p:nvPr/>
        </p:nvSpPr>
        <p:spPr>
          <a:xfrm>
            <a:off x="6558638" y="3435393"/>
            <a:ext cx="4925562" cy="2360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包含一些人的英文姓名來命名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6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個小資料夾，裡面投放的就是這些人自己的照片。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這是實務上處理類別資料的方式，也就是我們會將相同類別標籤的資料放在同一資料夾底下。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我們用的套件, 大家也習慣稱 tf.Keras。">
            <a:extLst>
              <a:ext uri="{FF2B5EF4-FFF2-40B4-BE49-F238E27FC236}">
                <a16:creationId xmlns="" xmlns:a16="http://schemas.microsoft.com/office/drawing/2014/main" id="{97B23772-10E2-4192-95CB-D0DCEECCD4E6}"/>
              </a:ext>
            </a:extLst>
          </p:cNvPr>
          <p:cNvSpPr txBox="1"/>
          <p:nvPr/>
        </p:nvSpPr>
        <p:spPr>
          <a:xfrm>
            <a:off x="6558638" y="2931492"/>
            <a:ext cx="321689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en-US" altLang="zh-TW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</a:rPr>
              <a:t>faces </a:t>
            </a:r>
            <a:r>
              <a:rPr lang="zh-TW" altLang="en-US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</a:rPr>
              <a:t>資料夾</a:t>
            </a:r>
            <a:endParaRPr lang="en-US" altLang="zh-TW" sz="2400" b="1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519535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7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01 </a:t>
            </a:r>
            <a:r>
              <a:rPr lang="zh-TW" altLang="en-US" dirty="0"/>
              <a:t>準備套件、照片數據庫與照片小展示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 smtClean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設定資料夾路徑並準備畫圖函式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B8342A3A-9E19-403A-92DB-B426FE1CB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" b="3426"/>
          <a:stretch/>
        </p:blipFill>
        <p:spPr>
          <a:xfrm>
            <a:off x="1154271" y="2527863"/>
            <a:ext cx="10027076" cy="80517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DA9E9FFA-8B61-4ED4-AAED-B6D1D71C8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7"/>
          <a:stretch/>
        </p:blipFill>
        <p:spPr>
          <a:xfrm>
            <a:off x="1179673" y="3363624"/>
            <a:ext cx="10001674" cy="2478359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="" xmlns:a16="http://schemas.microsoft.com/office/drawing/2014/main" id="{93D37484-3BEF-4827-B1D0-6A9B1F912989}"/>
              </a:ext>
            </a:extLst>
          </p:cNvPr>
          <p:cNvGrpSpPr/>
          <p:nvPr/>
        </p:nvGrpSpPr>
        <p:grpSpPr>
          <a:xfrm>
            <a:off x="7343441" y="4061893"/>
            <a:ext cx="4075765" cy="1018861"/>
            <a:chOff x="3594810" y="3722847"/>
            <a:chExt cx="2648565" cy="771477"/>
          </a:xfrm>
        </p:grpSpPr>
        <p:sp>
          <p:nvSpPr>
            <p:cNvPr id="11" name="等腰三角形 10">
              <a:extLst>
                <a:ext uri="{FF2B5EF4-FFF2-40B4-BE49-F238E27FC236}">
                  <a16:creationId xmlns="" xmlns:a16="http://schemas.microsoft.com/office/drawing/2014/main" id="{F72A5B7A-B640-4D5C-94A4-6E018568F125}"/>
                </a:ext>
              </a:extLst>
            </p:cNvPr>
            <p:cNvSpPr/>
            <p:nvPr/>
          </p:nvSpPr>
          <p:spPr>
            <a:xfrm rot="18186995">
              <a:off x="3639249" y="3678408"/>
              <a:ext cx="520621" cy="609500"/>
            </a:xfrm>
            <a:prstGeom prst="triangle">
              <a:avLst>
                <a:gd name="adj" fmla="val 51566"/>
              </a:avLst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語音泡泡: 圓角矩形 11">
              <a:extLst>
                <a:ext uri="{FF2B5EF4-FFF2-40B4-BE49-F238E27FC236}">
                  <a16:creationId xmlns="" xmlns:a16="http://schemas.microsoft.com/office/drawing/2014/main" id="{B603CB52-BB6F-40AB-813B-EA5B8E522507}"/>
                </a:ext>
              </a:extLst>
            </p:cNvPr>
            <p:cNvSpPr/>
            <p:nvPr/>
          </p:nvSpPr>
          <p:spPr>
            <a:xfrm>
              <a:off x="3994200" y="3775432"/>
              <a:ext cx="2249175" cy="718892"/>
            </a:xfrm>
            <a:prstGeom prst="wedgeRoundRectCallout">
              <a:avLst>
                <a:gd name="adj1" fmla="val -40939"/>
                <a:gd name="adj2" fmla="val -3215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這個函式厲害的地方是能一次畫出多張圖片。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196213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71669B54-91C2-43DD-B767-D6BACACD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8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lang="en-US" altLang="zh-TW" dirty="0"/>
              <a:t>01 </a:t>
            </a:r>
            <a:r>
              <a:rPr lang="zh-TW" altLang="en-US" dirty="0"/>
              <a:t>準備套件、照片數據庫與照片小展示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簡單繪製多張圖片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6" name="內容版面配置區 12">
            <a:extLst>
              <a:ext uri="{FF2B5EF4-FFF2-40B4-BE49-F238E27FC236}">
                <a16:creationId xmlns="" xmlns:a16="http://schemas.microsoft.com/office/drawing/2014/main" id="{1943EEEF-9A9D-45EF-8A0C-25761E2B52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73" y="2800426"/>
            <a:ext cx="8674053" cy="2422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7" name="我們用的套件, 大家也習慣稱 tf.Keras。">
            <a:extLst>
              <a:ext uri="{FF2B5EF4-FFF2-40B4-BE49-F238E27FC236}">
                <a16:creationId xmlns="" xmlns:a16="http://schemas.microsoft.com/office/drawing/2014/main" id="{B8F8D3DC-7186-4977-856B-D71472DD73BB}"/>
              </a:ext>
            </a:extLst>
          </p:cNvPr>
          <p:cNvSpPr txBox="1"/>
          <p:nvPr/>
        </p:nvSpPr>
        <p:spPr>
          <a:xfrm>
            <a:off x="2016422" y="5480943"/>
            <a:ext cx="8232182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如果要展示兩張圖片的畫就是</a:t>
            </a:r>
            <a:r>
              <a:rPr lang="en-US" altLang="zh-TW" sz="2400" b="1" dirty="0" err="1">
                <a:latin typeface="微軟正黑體" pitchFamily="34" charset="-120"/>
                <a:ea typeface="微軟正黑體" pitchFamily="34" charset="-120"/>
              </a:rPr>
              <a:t>show_image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(im01, im02)</a:t>
            </a:r>
          </a:p>
        </p:txBody>
      </p:sp>
    </p:spTree>
    <p:extLst>
      <p:ext uri="{BB962C8B-B14F-4D97-AF65-F5344CB8AC3E}">
        <p14:creationId xmlns:p14="http://schemas.microsoft.com/office/powerpoint/2010/main" val="177171343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hangingPunct="0"/>
              <a:t>9</a:t>
            </a:fld>
            <a:endParaRPr kern="0" dirty="0"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01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準備套件、照片數據庫與照片小展示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242567" y="1726133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展示一張圖片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7284DA9F-F969-4F2B-9E23-D4690B2CB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47" b="2050"/>
          <a:stretch/>
        </p:blipFill>
        <p:spPr>
          <a:xfrm>
            <a:off x="688156" y="2718546"/>
            <a:ext cx="10477114" cy="81690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DC877503-14D0-4169-BBCB-51264275F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85"/>
          <a:stretch/>
        </p:blipFill>
        <p:spPr>
          <a:xfrm>
            <a:off x="688156" y="3561919"/>
            <a:ext cx="10477114" cy="52922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6D2AC11B-B4B7-4DBF-BBED-E90557296B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2"/>
          <a:stretch/>
        </p:blipFill>
        <p:spPr>
          <a:xfrm>
            <a:off x="1232518" y="4116294"/>
            <a:ext cx="1338230" cy="1813909"/>
          </a:xfrm>
          <a:prstGeom prst="rect">
            <a:avLst/>
          </a:prstGeom>
        </p:spPr>
      </p:pic>
      <p:sp>
        <p:nvSpPr>
          <p:cNvPr id="11" name="我們用的套件, 大家也習慣稱 tf.Keras。">
            <a:extLst>
              <a:ext uri="{FF2B5EF4-FFF2-40B4-BE49-F238E27FC236}">
                <a16:creationId xmlns="" xmlns:a16="http://schemas.microsoft.com/office/drawing/2014/main" id="{362F6F77-DAEF-4E40-8157-345B584B41C5}"/>
              </a:ext>
            </a:extLst>
          </p:cNvPr>
          <p:cNvSpPr txBox="1"/>
          <p:nvPr/>
        </p:nvSpPr>
        <p:spPr>
          <a:xfrm>
            <a:off x="698182" y="2242145"/>
            <a:ext cx="105193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把照片路徑透過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OpenCV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套件讀進來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660064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2_Basic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1_BasicWhite">
      <a:majorFont>
        <a:latin typeface="Microsoft Sans Serif"/>
        <a:ea typeface="Microsoft Sans Serif"/>
        <a:cs typeface="Microsoft Sans Serif"/>
      </a:majorFont>
      <a:minorFont>
        <a:latin typeface="Microsoft Sans Serif"/>
        <a:ea typeface="Microsoft Sans Serif"/>
        <a:cs typeface="Microsoft Sans Serif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1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6171</TotalTime>
  <Words>1127</Words>
  <Application>Microsoft Office PowerPoint</Application>
  <PresentationFormat>自訂</PresentationFormat>
  <Paragraphs>149</Paragraphs>
  <Slides>34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35" baseType="lpstr">
      <vt:lpstr>22_BasicWhite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禍害遺千年</dc:creator>
  <cp:lastModifiedBy>chwa</cp:lastModifiedBy>
  <cp:revision>246</cp:revision>
  <dcterms:created xsi:type="dcterms:W3CDTF">2020-07-01T18:22:10Z</dcterms:created>
  <dcterms:modified xsi:type="dcterms:W3CDTF">2022-10-14T08:06:25Z</dcterms:modified>
</cp:coreProperties>
</file>